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1" r:id="rId1"/>
  </p:sldMasterIdLst>
  <p:notesMasterIdLst>
    <p:notesMasterId r:id="rId39"/>
  </p:notesMasterIdLst>
  <p:sldIdLst>
    <p:sldId id="282" r:id="rId2"/>
    <p:sldId id="284" r:id="rId3"/>
    <p:sldId id="291" r:id="rId4"/>
    <p:sldId id="315" r:id="rId5"/>
    <p:sldId id="316" r:id="rId6"/>
    <p:sldId id="318" r:id="rId7"/>
    <p:sldId id="292" r:id="rId8"/>
    <p:sldId id="314" r:id="rId9"/>
    <p:sldId id="319" r:id="rId10"/>
    <p:sldId id="320" r:id="rId11"/>
    <p:sldId id="328" r:id="rId12"/>
    <p:sldId id="331" r:id="rId13"/>
    <p:sldId id="322" r:id="rId14"/>
    <p:sldId id="321" r:id="rId15"/>
    <p:sldId id="323" r:id="rId16"/>
    <p:sldId id="324" r:id="rId17"/>
    <p:sldId id="325" r:id="rId18"/>
    <p:sldId id="326" r:id="rId19"/>
    <p:sldId id="330" r:id="rId20"/>
    <p:sldId id="327" r:id="rId21"/>
    <p:sldId id="338" r:id="rId22"/>
    <p:sldId id="339" r:id="rId23"/>
    <p:sldId id="332" r:id="rId24"/>
    <p:sldId id="335" r:id="rId25"/>
    <p:sldId id="340" r:id="rId26"/>
    <p:sldId id="333" r:id="rId27"/>
    <p:sldId id="336" r:id="rId28"/>
    <p:sldId id="334" r:id="rId29"/>
    <p:sldId id="337" r:id="rId30"/>
    <p:sldId id="344" r:id="rId31"/>
    <p:sldId id="342" r:id="rId32"/>
    <p:sldId id="345" r:id="rId33"/>
    <p:sldId id="348" r:id="rId34"/>
    <p:sldId id="313" r:id="rId35"/>
    <p:sldId id="346" r:id="rId36"/>
    <p:sldId id="310" r:id="rId37"/>
    <p:sldId id="347" r:id="rId38"/>
  </p:sldIdLst>
  <p:sldSz cx="9144000" cy="5143500" type="screen16x9"/>
  <p:notesSz cx="6858000" cy="9144000"/>
  <p:embeddedFontLst>
    <p:embeddedFont>
      <p:font typeface="Barlow Condensed" panose="00000506000000000000" pitchFamily="2" charset="0"/>
      <p:regular r:id="rId40"/>
      <p:bold r:id="rId41"/>
      <p:italic r:id="rId42"/>
      <p:boldItalic r:id="rId43"/>
    </p:embeddedFont>
    <p:embeddedFont>
      <p:font typeface="Georgia" panose="02040502050405020303" pitchFamily="18" charset="0"/>
      <p:regular r:id="rId44"/>
      <p:bold r:id="rId45"/>
      <p:italic r:id="rId46"/>
      <p:boldItalic r:id="rId47"/>
    </p:embeddedFont>
    <p:embeddedFont>
      <p:font typeface="Open Sans" panose="020B0606030504020204" pitchFamily="34" charset="0"/>
      <p:regular r:id="rId48"/>
      <p:bold r:id="rId49"/>
      <p:italic r:id="rId50"/>
      <p:boldItalic r:id="rId51"/>
    </p:embeddedFont>
    <p:embeddedFont>
      <p:font typeface="Verdana" panose="020B0604030504040204" pitchFamily="34" charset="0"/>
      <p:regular r:id="rId52"/>
      <p:bold r:id="rId53"/>
      <p:italic r:id="rId54"/>
      <p:boldItalic r:id="rId5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0E646C8-EC07-4038-A914-44648C9C9A9D}">
  <a:tblStyle styleId="{70E646C8-EC07-4038-A914-44648C9C9A9D}"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481" autoAdjust="0"/>
    <p:restoredTop sz="67085" autoAdjust="0"/>
  </p:normalViewPr>
  <p:slideViewPr>
    <p:cSldViewPr snapToGrid="0">
      <p:cViewPr varScale="1">
        <p:scale>
          <a:sx n="76" d="100"/>
          <a:sy n="76" d="100"/>
        </p:scale>
        <p:origin x="1421" y="53"/>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3.fntdata"/><Relationship Id="rId47" Type="http://schemas.openxmlformats.org/officeDocument/2006/relationships/font" Target="fonts/font8.fntdata"/><Relationship Id="rId50" Type="http://schemas.openxmlformats.org/officeDocument/2006/relationships/font" Target="fonts/font11.fntdata"/><Relationship Id="rId55" Type="http://schemas.openxmlformats.org/officeDocument/2006/relationships/font" Target="fonts/font16.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1.fntdata"/><Relationship Id="rId45" Type="http://schemas.openxmlformats.org/officeDocument/2006/relationships/font" Target="fonts/font6.fntdata"/><Relationship Id="rId53" Type="http://schemas.openxmlformats.org/officeDocument/2006/relationships/font" Target="fonts/font14.fntdata"/><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4.fntdata"/><Relationship Id="rId48" Type="http://schemas.openxmlformats.org/officeDocument/2006/relationships/font" Target="fonts/font9.fntdata"/><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font" Target="fonts/font12.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7.fntdata"/><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font" Target="fonts/font2.fntdata"/><Relationship Id="rId54" Type="http://schemas.openxmlformats.org/officeDocument/2006/relationships/font" Target="fonts/font15.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0.fntdata"/><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5.fntdata"/><Relationship Id="rId52" Type="http://schemas.openxmlformats.org/officeDocument/2006/relationships/font" Target="fonts/font1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CA" dirty="0">
                <a:latin typeface="+mj-lt"/>
              </a:rPr>
              <a:t>Human immunodeficiency virus, also known as HIV, attacks a person's immune system and </a:t>
            </a:r>
            <a:r>
              <a:rPr lang="en-US" b="0" i="0" dirty="0">
                <a:solidFill>
                  <a:srgbClr val="000000"/>
                </a:solidFill>
                <a:effectLst/>
                <a:latin typeface="+mj-lt"/>
              </a:rPr>
              <a:t>makes them more vulnerable to other infections and diseases.</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0" i="0" dirty="0">
                <a:solidFill>
                  <a:srgbClr val="000000"/>
                </a:solidFill>
                <a:effectLst/>
                <a:latin typeface="+mj-lt"/>
              </a:rPr>
              <a:t>HIV can be transmitted via bodily fluid. There is no cure for it, but treatments with anti-retro-viral therapy can stop further progression of HIV into AIDS.</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b="0" i="0" dirty="0">
              <a:solidFill>
                <a:srgbClr val="000000"/>
              </a:solidFill>
              <a:effectLst/>
              <a:latin typeface="+mj-lt"/>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0" i="0" dirty="0">
                <a:solidFill>
                  <a:srgbClr val="000000"/>
                </a:solidFill>
                <a:effectLst/>
                <a:latin typeface="+mj-lt"/>
              </a:rPr>
              <a:t>20% of new HIV infections are due to transmission from unaware infected individuals.</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b="0" i="0" dirty="0">
              <a:solidFill>
                <a:srgbClr val="000000"/>
              </a:solidFill>
              <a:effectLst/>
              <a:latin typeface="+mj-lt"/>
            </a:endParaRPr>
          </a:p>
          <a:p>
            <a:pPr marL="158750" indent="0">
              <a:buNone/>
            </a:pPr>
            <a:r>
              <a:rPr lang="en-US" b="0" i="0" dirty="0">
                <a:solidFill>
                  <a:srgbClr val="000000"/>
                </a:solidFill>
                <a:effectLst/>
                <a:latin typeface="+mj-lt"/>
              </a:rPr>
              <a:t>Two biomarkers are commonly used for HIV-1 tracking and detection. These are circulating RNA and antigen p24. Antigen p24 is a viral protein that makes up most of the HIV capsid. </a:t>
            </a:r>
            <a:r>
              <a:rPr lang="en-US" b="0" i="0" dirty="0">
                <a:solidFill>
                  <a:srgbClr val="D1D5DB"/>
                </a:solidFill>
                <a:effectLst/>
                <a:latin typeface="+mj-lt"/>
              </a:rPr>
              <a:t>During HIV infection, p24 is released into the bloodstream where it can be detected.</a:t>
            </a:r>
          </a:p>
          <a:p>
            <a:pPr marL="158750" indent="0">
              <a:buNone/>
            </a:pPr>
            <a:endParaRPr lang="en-US" b="0" i="0" dirty="0">
              <a:solidFill>
                <a:srgbClr val="D1D5DB"/>
              </a:solidFill>
              <a:effectLst/>
              <a:latin typeface="+mj-lt"/>
            </a:endParaRPr>
          </a:p>
          <a:p>
            <a:pPr marL="158750" indent="0">
              <a:buNone/>
            </a:pPr>
            <a:r>
              <a:rPr lang="en-US" b="0" i="0" dirty="0">
                <a:solidFill>
                  <a:srgbClr val="000000"/>
                </a:solidFill>
                <a:effectLst/>
                <a:latin typeface="+mj-lt"/>
              </a:rPr>
              <a:t>Previous studies suggest that p24 is a stronger than RNA as a predictor to acquiring AIDS. However, the challenge in using p24 as biomarker is that proteins cannot be amplified like nucleic acid, so it is difficult to achieve good sensitivity using p24 as biomarker.</a:t>
            </a:r>
          </a:p>
        </p:txBody>
      </p:sp>
    </p:spTree>
    <p:extLst>
      <p:ext uri="{BB962C8B-B14F-4D97-AF65-F5344CB8AC3E}">
        <p14:creationId xmlns:p14="http://schemas.microsoft.com/office/powerpoint/2010/main" val="14958012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CA" dirty="0"/>
              <a:t>Difference phases of the DNA probes were also characterized to understand the raw current measurements from the nanopore system.</a:t>
            </a:r>
          </a:p>
          <a:p>
            <a:pPr marL="158750" indent="0">
              <a:buNone/>
            </a:pPr>
            <a:endParaRPr lang="en-CA" dirty="0"/>
          </a:p>
          <a:p>
            <a:pPr marL="158750" indent="0">
              <a:buNone/>
            </a:pPr>
            <a:r>
              <a:rPr lang="en-CA" dirty="0"/>
              <a:t>We first have the alkyne modified DNA, purchased from vendor. </a:t>
            </a:r>
          </a:p>
          <a:p>
            <a:pPr marL="158750" indent="0">
              <a:buNone/>
            </a:pPr>
            <a:r>
              <a:rPr lang="en-CA" dirty="0"/>
              <a:t>Then, through click reaction between alkyne and azido, DNA-Adamantane was formed, and this process takes ~4 hours</a:t>
            </a:r>
          </a:p>
          <a:p>
            <a:pPr marL="158750" indent="0">
              <a:buNone/>
            </a:pPr>
            <a:r>
              <a:rPr lang="en-CA" dirty="0"/>
              <a:t>Finally, DNA-Adamantane is incubated with CB[6] to form DNA-Adamantane-CB[6] (DNA-AA@CB[6]) complex, which also takes ~4 hours</a:t>
            </a:r>
          </a:p>
          <a:p>
            <a:pPr marL="158750" indent="0">
              <a:buNone/>
            </a:pPr>
            <a:endParaRPr lang="en-CA" dirty="0"/>
          </a:p>
          <a:p>
            <a:pPr marL="158750" indent="0">
              <a:buNone/>
            </a:pPr>
            <a:r>
              <a:rPr lang="en-CA" dirty="0"/>
              <a:t>-----------------------------</a:t>
            </a:r>
          </a:p>
          <a:p>
            <a:pPr marL="158750" indent="0">
              <a:buNone/>
            </a:pPr>
            <a:r>
              <a:rPr lang="en-CA" dirty="0"/>
              <a:t>Note that in the workflow of the assay, DNA-AA formation is dependent on the analyte concentration responsible for producing the copper ions for the click reaction. So, these time-consuming steps are part of the whole assay procedure.</a:t>
            </a:r>
          </a:p>
        </p:txBody>
      </p:sp>
    </p:spTree>
    <p:extLst>
      <p:ext uri="{BB962C8B-B14F-4D97-AF65-F5344CB8AC3E}">
        <p14:creationId xmlns:p14="http://schemas.microsoft.com/office/powerpoint/2010/main" val="5966946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CA" dirty="0"/>
              <a:t>Figure c shows the raw current traces of the nanopore system. Different signatures of the DNA probes are marked.</a:t>
            </a:r>
          </a:p>
          <a:p>
            <a:pPr marL="158750" indent="0">
              <a:buNone/>
            </a:pPr>
            <a:endParaRPr lang="en-CA" dirty="0"/>
          </a:p>
          <a:p>
            <a:pPr marL="158750" indent="0">
              <a:buNone/>
            </a:pPr>
            <a:r>
              <a:rPr lang="en-CA" dirty="0"/>
              <a:t>Figure d shows the current traces for each phase of DNA probe in details. Each signature can be characterized by current magnitude and duration.</a:t>
            </a:r>
          </a:p>
          <a:p>
            <a:pPr marL="158750" indent="0">
              <a:buNone/>
            </a:pPr>
            <a:endParaRPr lang="en-CA" dirty="0"/>
          </a:p>
          <a:p>
            <a:pPr marL="158750" indent="0">
              <a:buNone/>
            </a:pPr>
            <a:r>
              <a:rPr lang="en-CA" dirty="0"/>
              <a:t>For DNA and DNA-Adamantane, the signature differences is clearly seen. DNA-Adamantane has longer dwell time and slightly stronger current blockade levels.</a:t>
            </a:r>
          </a:p>
          <a:p>
            <a:pPr marL="158750" indent="0">
              <a:buNone/>
            </a:pPr>
            <a:endParaRPr lang="en-CA" dirty="0"/>
          </a:p>
          <a:p>
            <a:pPr marL="158750" indent="0">
              <a:buNone/>
            </a:pPr>
            <a:r>
              <a:rPr lang="en-CA" dirty="0"/>
              <a:t>For DNA-Adamantane-CB[6] complex, its signature is similar to DNA-Adamantane but what is unique about it is that there is a second level of current blockade following the first level signature. This is seen more clearly in figure e. The level 1 signal is due to DNA backbone translocation, level 2 is due to CB[6] oscillation after it dissociates from the DNA probe and becomes temporarily struck in the nanopore vestibule. To reiterate again, the significance of multi-level signature ensures highly specific detection.</a:t>
            </a:r>
          </a:p>
          <a:p>
            <a:pPr marL="158750" indent="0">
              <a:buNone/>
            </a:pPr>
            <a:endParaRPr lang="en-CA" dirty="0"/>
          </a:p>
        </p:txBody>
      </p:sp>
    </p:spTree>
    <p:extLst>
      <p:ext uri="{BB962C8B-B14F-4D97-AF65-F5344CB8AC3E}">
        <p14:creationId xmlns:p14="http://schemas.microsoft.com/office/powerpoint/2010/main" val="8782091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Further quantitative analysis were done on translocation events for DNA and DNA-Adamantane. </a:t>
            </a:r>
          </a:p>
          <a:p>
            <a:pPr marL="158750" indent="0">
              <a:buNone/>
            </a:pPr>
            <a:r>
              <a:rPr lang="en-US" dirty="0"/>
              <a:t>Graphs f and g are 2 dimensional graphs showing current blockage and dwell time profile.</a:t>
            </a:r>
          </a:p>
          <a:p>
            <a:pPr marL="158750" indent="0">
              <a:buNone/>
            </a:pPr>
            <a:endParaRPr lang="en-US" dirty="0"/>
          </a:p>
          <a:p>
            <a:pPr marL="158750" indent="0">
              <a:buNone/>
            </a:pPr>
            <a:r>
              <a:rPr lang="en-US" dirty="0"/>
              <a:t>You can see that in figure f for DNA, current blockade centers around 0.855. The other peaks, explained by the authors, may be due to background noise and random DNA collision with the nanopore. </a:t>
            </a:r>
          </a:p>
          <a:p>
            <a:pPr marL="158750" indent="0">
              <a:buNone/>
            </a:pPr>
            <a:endParaRPr lang="en-US" dirty="0"/>
          </a:p>
          <a:p>
            <a:pPr marL="158750" indent="0">
              <a:buNone/>
            </a:pPr>
            <a:r>
              <a:rPr lang="en-US" dirty="0"/>
              <a:t>Figure g for DNA-Adamantane has a similar blockage profile, but without non-specific peaks. However, mean dwell time for DNA-Adamantane significantly increased by 10-fold.</a:t>
            </a:r>
          </a:p>
          <a:p>
            <a:pPr marL="158750" indent="0">
              <a:buNone/>
            </a:pPr>
            <a:endParaRPr lang="en-US" dirty="0"/>
          </a:p>
          <a:p>
            <a:pPr marL="158750" indent="0">
              <a:buNone/>
            </a:pPr>
            <a:r>
              <a:rPr lang="en-US" dirty="0"/>
              <a:t>DNA-Adamantane-CB[6] complex did not further change the current blockade and dwell time profile, but this structure causes a two-level translocation signal as discussed previously. This is quantified in figure h, where the authors performed a statistical test call </a:t>
            </a:r>
            <a:r>
              <a:rPr lang="en-CA" b="0" i="0" dirty="0">
                <a:solidFill>
                  <a:srgbClr val="202124"/>
                </a:solidFill>
                <a:effectLst/>
                <a:latin typeface="arial" panose="020B0604020202020204" pitchFamily="34" charset="0"/>
              </a:rPr>
              <a:t>unpaired two-samples t-test, which tests if the means of samples are the same. The test found that the p value was less than </a:t>
            </a:r>
            <a:r>
              <a:rPr lang="en-US" dirty="0"/>
              <a:t>0.0001, which suggests that the difference between the mean is likely not due to chance. In other words, there is significant separation between each level of the signature.</a:t>
            </a:r>
          </a:p>
          <a:p>
            <a:pPr marL="158750" indent="0">
              <a:buNone/>
            </a:pPr>
            <a:endParaRPr lang="en-CA" dirty="0"/>
          </a:p>
        </p:txBody>
      </p:sp>
    </p:spTree>
    <p:extLst>
      <p:ext uri="{BB962C8B-B14F-4D97-AF65-F5344CB8AC3E}">
        <p14:creationId xmlns:p14="http://schemas.microsoft.com/office/powerpoint/2010/main" val="32592245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latin typeface="+mn-lt"/>
              </a:rPr>
              <a:t>Capture rate study was done on the translocation events </a:t>
            </a:r>
            <a:r>
              <a:rPr lang="en-US" b="0" i="0" dirty="0">
                <a:solidFill>
                  <a:srgbClr val="222222"/>
                </a:solidFill>
                <a:effectLst/>
                <a:latin typeface="+mn-lt"/>
              </a:rPr>
              <a:t>induced by DNA-Adamantane-CB[6]</a:t>
            </a:r>
          </a:p>
          <a:p>
            <a:pPr marL="158750" indent="0">
              <a:buNone/>
            </a:pPr>
            <a:r>
              <a:rPr lang="en-US" b="0" i="0" dirty="0">
                <a:solidFill>
                  <a:srgbClr val="222222"/>
                </a:solidFill>
                <a:effectLst/>
                <a:latin typeface="+mn-lt"/>
              </a:rPr>
              <a:t>This kind of study helps us to understand how the signal of interest varies based on various parameters such as capture time, operating voltage, and copper ion concentrations. </a:t>
            </a:r>
          </a:p>
          <a:p>
            <a:pPr marL="158750" indent="0">
              <a:buNone/>
            </a:pPr>
            <a:r>
              <a:rPr lang="en-US" b="0" i="0" dirty="0">
                <a:solidFill>
                  <a:srgbClr val="222222"/>
                </a:solidFill>
                <a:effectLst/>
                <a:latin typeface="+mn-lt"/>
              </a:rPr>
              <a:t>It also tells us how much variations exist across different nanopores.</a:t>
            </a:r>
          </a:p>
          <a:p>
            <a:pPr marL="158750" indent="0">
              <a:buNone/>
            </a:pPr>
            <a:endParaRPr lang="en-US" b="0" i="0" dirty="0">
              <a:solidFill>
                <a:srgbClr val="222222"/>
              </a:solidFill>
              <a:effectLst/>
              <a:latin typeface="+mn-lt"/>
            </a:endParaRPr>
          </a:p>
          <a:p>
            <a:pPr marL="158750" indent="0">
              <a:buNone/>
            </a:pPr>
            <a:r>
              <a:rPr lang="en-US" b="0" i="0" dirty="0">
                <a:solidFill>
                  <a:srgbClr val="222222"/>
                </a:solidFill>
                <a:effectLst/>
                <a:latin typeface="+mn-lt"/>
              </a:rPr>
              <a:t>Figure </a:t>
            </a:r>
            <a:r>
              <a:rPr lang="en-US" b="0" i="0" dirty="0" err="1">
                <a:solidFill>
                  <a:srgbClr val="222222"/>
                </a:solidFill>
                <a:effectLst/>
                <a:latin typeface="+mn-lt"/>
              </a:rPr>
              <a:t>i</a:t>
            </a:r>
            <a:r>
              <a:rPr lang="en-US" b="0" i="0" dirty="0">
                <a:solidFill>
                  <a:srgbClr val="222222"/>
                </a:solidFill>
                <a:effectLst/>
                <a:latin typeface="+mn-lt"/>
              </a:rPr>
              <a:t> shows the cumulative capture events </a:t>
            </a:r>
            <a:r>
              <a:rPr lang="en-US" dirty="0">
                <a:latin typeface="+mn-lt"/>
              </a:rPr>
              <a:t>over different recording times and across four different nanopores. Clearly, we can see a consistent slope, or capture rate, across all the measurements. </a:t>
            </a:r>
          </a:p>
          <a:p>
            <a:pPr marL="158750" indent="0">
              <a:buNone/>
            </a:pPr>
            <a:r>
              <a:rPr lang="en-US" dirty="0">
                <a:latin typeface="+mn-lt"/>
              </a:rPr>
              <a:t>Similarly in figure j, we have the cumulative events over time for various copper ion concentrations. You see a positive correlation with the copper ion concentration here, this is higher amount of copper </a:t>
            </a:r>
            <a:r>
              <a:rPr lang="en-US">
                <a:latin typeface="+mn-lt"/>
              </a:rPr>
              <a:t>ion catalyst </a:t>
            </a:r>
            <a:r>
              <a:rPr lang="en-US" dirty="0">
                <a:latin typeface="+mn-lt"/>
              </a:rPr>
              <a:t>causes more DNA-Adamantane to be formed, so naturally you would expect more signature events to occur.</a:t>
            </a:r>
            <a:endParaRPr lang="en-CA" dirty="0">
              <a:latin typeface="+mn-lt"/>
            </a:endParaRPr>
          </a:p>
        </p:txBody>
      </p:sp>
    </p:spTree>
    <p:extLst>
      <p:ext uri="{BB962C8B-B14F-4D97-AF65-F5344CB8AC3E}">
        <p14:creationId xmlns:p14="http://schemas.microsoft.com/office/powerpoint/2010/main" val="41215243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CA" dirty="0"/>
              <a:t>Figure k shows the capture rate as operating voltage is varied. </a:t>
            </a:r>
          </a:p>
          <a:p>
            <a:pPr marL="158750" indent="0">
              <a:buNone/>
            </a:pPr>
            <a:r>
              <a:rPr lang="en-CA" dirty="0"/>
              <a:t>Capture rate increases with operating voltage. This is because </a:t>
            </a:r>
            <a:r>
              <a:rPr lang="en-US" dirty="0"/>
              <a:t>higher positive voltage promotes dissociation of CB[6] from the DNA probe and reduces the possibility of DNA escaping back to the cis side of the nanopore membrane. </a:t>
            </a:r>
          </a:p>
          <a:p>
            <a:pPr marL="158750" indent="0">
              <a:buNone/>
            </a:pPr>
            <a:r>
              <a:rPr lang="en-US" dirty="0"/>
              <a:t>However, high voltage can also destabilize the membrane, which explains the increased variations at high operating voltages.</a:t>
            </a:r>
          </a:p>
          <a:p>
            <a:pPr marL="158750" indent="0">
              <a:buNone/>
            </a:pPr>
            <a:endParaRPr lang="en-US" dirty="0"/>
          </a:p>
          <a:p>
            <a:pPr marL="158750" indent="0">
              <a:buNone/>
            </a:pPr>
            <a:r>
              <a:rPr lang="en-US" dirty="0"/>
              <a:t>Based on the capture rate studies, the authors picked the optimal parameters of 160 mV and around 2-minute recording time. </a:t>
            </a:r>
          </a:p>
          <a:p>
            <a:pPr marL="158750" indent="0">
              <a:buNone/>
            </a:pPr>
            <a:r>
              <a:rPr lang="en-US" dirty="0"/>
              <a:t>Figure l shows repeated experiments done under optimal parameters. This is just to highlight the consistency and reliability of the sensing.</a:t>
            </a:r>
          </a:p>
          <a:p>
            <a:pPr marL="158750" indent="0">
              <a:buNone/>
            </a:pPr>
            <a:endParaRPr lang="en-US" dirty="0"/>
          </a:p>
          <a:p>
            <a:pPr marL="158750" indent="0">
              <a:buNone/>
            </a:pPr>
            <a:r>
              <a:rPr lang="en-US" dirty="0"/>
              <a:t>--------------------------------------------------</a:t>
            </a:r>
          </a:p>
          <a:p>
            <a:pPr marL="158750" indent="0">
              <a:buNone/>
            </a:pPr>
            <a:r>
              <a:rPr lang="en-US" dirty="0"/>
              <a:t>Capture rate also depends on electrochemical environment of the nanopore system. </a:t>
            </a:r>
          </a:p>
          <a:p>
            <a:pPr marL="158750" indent="0">
              <a:buNone/>
            </a:pPr>
            <a:r>
              <a:rPr lang="en-US" dirty="0"/>
              <a:t>Optimal multi-level signal frequency can only be achieved using balanced </a:t>
            </a:r>
            <a:r>
              <a:rPr lang="en-US" i="1" dirty="0">
                <a:effectLst/>
              </a:rPr>
              <a:t>cis</a:t>
            </a:r>
            <a:r>
              <a:rPr lang="en-US" dirty="0"/>
              <a:t> and </a:t>
            </a:r>
            <a:r>
              <a:rPr lang="en-US" i="1" dirty="0">
                <a:effectLst/>
              </a:rPr>
              <a:t>trans</a:t>
            </a:r>
            <a:r>
              <a:rPr lang="en-US" dirty="0"/>
              <a:t> work solutions. </a:t>
            </a:r>
          </a:p>
          <a:p>
            <a:pPr marL="158750" indent="0">
              <a:buNone/>
            </a:pPr>
            <a:r>
              <a:rPr lang="en-US" dirty="0"/>
              <a:t>In other words, same electrolyte concentrations and pH levels on both </a:t>
            </a:r>
            <a:r>
              <a:rPr lang="en-US" i="1" dirty="0">
                <a:effectLst/>
              </a:rPr>
              <a:t>cis</a:t>
            </a:r>
            <a:r>
              <a:rPr lang="en-US" dirty="0"/>
              <a:t> and </a:t>
            </a:r>
            <a:r>
              <a:rPr lang="en-US" i="1" dirty="0">
                <a:effectLst/>
              </a:rPr>
              <a:t>trans</a:t>
            </a:r>
            <a:r>
              <a:rPr lang="en-US" dirty="0"/>
              <a:t> side</a:t>
            </a:r>
          </a:p>
          <a:p>
            <a:pPr marL="158750" indent="0">
              <a:buNone/>
            </a:pPr>
            <a:endParaRPr lang="en-US" dirty="0"/>
          </a:p>
          <a:p>
            <a:pPr marL="158750" indent="0">
              <a:buNone/>
            </a:pPr>
            <a:endParaRPr lang="en-CA" dirty="0"/>
          </a:p>
        </p:txBody>
      </p:sp>
    </p:spTree>
    <p:extLst>
      <p:ext uri="{BB962C8B-B14F-4D97-AF65-F5344CB8AC3E}">
        <p14:creationId xmlns:p14="http://schemas.microsoft.com/office/powerpoint/2010/main" val="18559046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CA" dirty="0">
                <a:latin typeface="+mj-lt"/>
              </a:rPr>
              <a:t>Now we will take a look at the click reaction in the assay</a:t>
            </a:r>
            <a:endParaRPr lang="en-CA" dirty="0"/>
          </a:p>
        </p:txBody>
      </p:sp>
    </p:spTree>
    <p:extLst>
      <p:ext uri="{BB962C8B-B14F-4D97-AF65-F5344CB8AC3E}">
        <p14:creationId xmlns:p14="http://schemas.microsoft.com/office/powerpoint/2010/main" val="10490338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CA" dirty="0">
                <a:latin typeface="+mj-lt"/>
              </a:rPr>
              <a:t>The click reaction is described in figure a between alkyne and </a:t>
            </a:r>
            <a:r>
              <a:rPr lang="en-CA" dirty="0" err="1">
                <a:latin typeface="+mj-lt"/>
              </a:rPr>
              <a:t>azide</a:t>
            </a:r>
            <a:r>
              <a:rPr lang="en-CA" dirty="0">
                <a:latin typeface="+mj-lt"/>
              </a:rPr>
              <a:t> to connect the DNA with adamantane.</a:t>
            </a:r>
          </a:p>
          <a:p>
            <a:pPr marL="158750" indent="0">
              <a:buNone/>
            </a:pPr>
            <a:endParaRPr lang="en-CA" dirty="0">
              <a:latin typeface="+mj-lt"/>
            </a:endParaRPr>
          </a:p>
          <a:p>
            <a:pPr marL="158750" indent="0">
              <a:buNone/>
            </a:pPr>
            <a:r>
              <a:rPr lang="en-CA" dirty="0">
                <a:latin typeface="+mj-lt"/>
              </a:rPr>
              <a:t>Figure b shows the </a:t>
            </a:r>
            <a:r>
              <a:rPr lang="en-CA" b="0" i="0" dirty="0">
                <a:solidFill>
                  <a:srgbClr val="222222"/>
                </a:solidFill>
                <a:effectLst/>
                <a:latin typeface="+mj-lt"/>
              </a:rPr>
              <a:t>mass spectrometry of the DNA probe before and after the click reaction. </a:t>
            </a:r>
          </a:p>
          <a:p>
            <a:pPr marL="158750" indent="0">
              <a:buNone/>
            </a:pPr>
            <a:r>
              <a:rPr lang="en-CA" b="0" i="0" dirty="0">
                <a:solidFill>
                  <a:srgbClr val="222222"/>
                </a:solidFill>
                <a:effectLst/>
                <a:latin typeface="+mj-lt"/>
              </a:rPr>
              <a:t>It is important to notice that the peak in the mass spectrum shifts right when the click reaction is successfully carried out and products are formed.</a:t>
            </a:r>
          </a:p>
          <a:p>
            <a:pPr marL="158750" indent="0">
              <a:buNone/>
            </a:pPr>
            <a:endParaRPr lang="en-CA" b="0" i="0" dirty="0">
              <a:solidFill>
                <a:srgbClr val="222222"/>
              </a:solidFill>
              <a:effectLst/>
              <a:latin typeface="+mj-lt"/>
            </a:endParaRPr>
          </a:p>
        </p:txBody>
      </p:sp>
    </p:spTree>
    <p:extLst>
      <p:ext uri="{BB962C8B-B14F-4D97-AF65-F5344CB8AC3E}">
        <p14:creationId xmlns:p14="http://schemas.microsoft.com/office/powerpoint/2010/main" val="7522366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CA" dirty="0"/>
              <a:t>Figure c shows mass spectrometry measurements of click reaction under zero copper ion concentration plotted against reaction time. We can see that the peaks in the spectrum does not shift at all, meaning that click reaction does not proceed in the absence of copper ion catalyst.</a:t>
            </a:r>
          </a:p>
          <a:p>
            <a:pPr marL="158750" indent="0">
              <a:buNone/>
            </a:pPr>
            <a:endParaRPr lang="en-CA" dirty="0"/>
          </a:p>
          <a:p>
            <a:pPr marL="158750" indent="0">
              <a:buNone/>
            </a:pPr>
            <a:r>
              <a:rPr lang="en-CA" dirty="0"/>
              <a:t>In the presence of copper ions however, the click reaction does move forward. This is seen in figure d. A higher concentration of copper ion causes more shift to higher spectrum, so more DNA-Adamantane probes are formed.</a:t>
            </a:r>
          </a:p>
        </p:txBody>
      </p:sp>
    </p:spTree>
    <p:extLst>
      <p:ext uri="{BB962C8B-B14F-4D97-AF65-F5344CB8AC3E}">
        <p14:creationId xmlns:p14="http://schemas.microsoft.com/office/powerpoint/2010/main" val="22974700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CA" dirty="0"/>
              <a:t>Further kinetic study shows that the yield, or reaction efficiency, positively correlate with reaction time and copper ion concentration.</a:t>
            </a:r>
          </a:p>
          <a:p>
            <a:pPr marL="158750" indent="0">
              <a:buNone/>
            </a:pPr>
            <a:endParaRPr lang="en-CA" dirty="0"/>
          </a:p>
          <a:p>
            <a:pPr marL="158750" indent="0">
              <a:buNone/>
            </a:pPr>
            <a:r>
              <a:rPr lang="en-CA" dirty="0"/>
              <a:t>Graph e shows the efficiency as function of reaction time and also shows how efficiency varies for different concentrations of copper ion. You can see that efficiency plateaus around 240 minutes (4 hours), and this was the optimal reaction time selected for the assay.</a:t>
            </a:r>
          </a:p>
          <a:p>
            <a:pPr marL="158750" indent="0">
              <a:buNone/>
            </a:pPr>
            <a:endParaRPr lang="en-CA" dirty="0"/>
          </a:p>
          <a:p>
            <a:pPr marL="158750" indent="0">
              <a:buNone/>
            </a:pPr>
            <a:r>
              <a:rPr lang="en-CA" dirty="0"/>
              <a:t>Graph f shows efficiency as function of copper ion concentration. Efficiency saturates at 10 mM of copper ions, but there’s a good linear relationship from 0 to 1 mM, which corresponds to approximately 0-36.25 </a:t>
            </a:r>
            <a:r>
              <a:rPr lang="en-CA" dirty="0" err="1"/>
              <a:t>pM</a:t>
            </a:r>
            <a:r>
              <a:rPr lang="en-CA" dirty="0"/>
              <a:t> of p24 antigen under 1:4 amplification ratio. Which covers the dynamic range for most clinical scenarios.</a:t>
            </a:r>
          </a:p>
          <a:p>
            <a:pPr marL="158750" indent="0">
              <a:buNone/>
            </a:pPr>
            <a:endParaRPr lang="en-CA" dirty="0"/>
          </a:p>
          <a:p>
            <a:pPr marL="158750" indent="0">
              <a:buNone/>
            </a:pPr>
            <a:r>
              <a:rPr lang="en-CA" dirty="0"/>
              <a:t>Graph g shows that the copper ion concentration has an excellent linear relation to capture rate for the range of interest and beyond.</a:t>
            </a:r>
          </a:p>
        </p:txBody>
      </p:sp>
    </p:spTree>
    <p:extLst>
      <p:ext uri="{BB962C8B-B14F-4D97-AF65-F5344CB8AC3E}">
        <p14:creationId xmlns:p14="http://schemas.microsoft.com/office/powerpoint/2010/main" val="13209542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CA" dirty="0"/>
              <a:t>Now let’s look at the amplification step.</a:t>
            </a:r>
          </a:p>
        </p:txBody>
      </p:sp>
    </p:spTree>
    <p:extLst>
      <p:ext uri="{BB962C8B-B14F-4D97-AF65-F5344CB8AC3E}">
        <p14:creationId xmlns:p14="http://schemas.microsoft.com/office/powerpoint/2010/main" val="32054292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CA" dirty="0"/>
              <a:t>Click chemistry is basically a convenient way of doing chemistry: simple and virtually no waste.</a:t>
            </a:r>
          </a:p>
          <a:p>
            <a:pPr marL="158750" indent="0">
              <a:buNone/>
            </a:pPr>
            <a:endParaRPr lang="en-CA" dirty="0"/>
          </a:p>
          <a:p>
            <a:pPr marL="158750" indent="0">
              <a:buNone/>
            </a:pPr>
            <a:r>
              <a:rPr lang="en-CA" dirty="0"/>
              <a:t>The crown jewel of click chemistry is the copper catalyzed </a:t>
            </a:r>
            <a:r>
              <a:rPr lang="en-CA" dirty="0" err="1"/>
              <a:t>azide</a:t>
            </a:r>
            <a:r>
              <a:rPr lang="en-CA" dirty="0"/>
              <a:t>-alkyne cycloaddition shown in the diagram. </a:t>
            </a:r>
          </a:p>
          <a:p>
            <a:pPr marL="158750" indent="0">
              <a:buNone/>
            </a:pPr>
            <a:endParaRPr lang="en-CA" dirty="0"/>
          </a:p>
          <a:p>
            <a:pPr marL="158750" indent="0">
              <a:buNone/>
            </a:pPr>
            <a:r>
              <a:rPr lang="en-CA" dirty="0"/>
              <a:t>The assay that I’ll be introducing shortly will be using this kind of </a:t>
            </a:r>
            <a:r>
              <a:rPr lang="en-CA" dirty="0" err="1"/>
              <a:t>azide</a:t>
            </a:r>
            <a:r>
              <a:rPr lang="en-CA" dirty="0"/>
              <a:t>-alkyne click reaction.</a:t>
            </a:r>
          </a:p>
        </p:txBody>
      </p:sp>
    </p:spTree>
    <p:extLst>
      <p:ext uri="{BB962C8B-B14F-4D97-AF65-F5344CB8AC3E}">
        <p14:creationId xmlns:p14="http://schemas.microsoft.com/office/powerpoint/2010/main" val="183529210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CA" dirty="0">
                <a:latin typeface="+mn-lt"/>
              </a:rPr>
              <a:t>The paper evaluated two sandwich structures with different p24 antigen to copper oxide nanoparticle ratios. Route 1 has a 1:1 ratio and route 2 has a 1:4 ratio.</a:t>
            </a:r>
          </a:p>
          <a:p>
            <a:pPr marL="158750" indent="0">
              <a:buNone/>
            </a:pPr>
            <a:endParaRPr lang="en-CA" dirty="0">
              <a:latin typeface="+mn-lt"/>
            </a:endParaRPr>
          </a:p>
          <a:p>
            <a:pPr marL="158750" indent="0">
              <a:buNone/>
            </a:pPr>
            <a:r>
              <a:rPr lang="en-CA" dirty="0">
                <a:latin typeface="+mn-lt"/>
              </a:rPr>
              <a:t>Figure b shows </a:t>
            </a:r>
            <a:r>
              <a:rPr lang="en-US" dirty="0">
                <a:latin typeface="+mn-lt"/>
              </a:rPr>
              <a:t>copper ion quantification by plasma-optical emission spectroscopy (ICP-OES), which showed that route 2 contained around 4 times the amount of copper ions compared to route 1 with similar amount of iron ions.</a:t>
            </a:r>
          </a:p>
          <a:p>
            <a:pPr marL="158750" indent="0">
              <a:buNone/>
            </a:pPr>
            <a:endParaRPr lang="en-US" dirty="0">
              <a:latin typeface="+mn-lt"/>
            </a:endParaRPr>
          </a:p>
          <a:p>
            <a:pPr marL="158750" indent="0">
              <a:buNone/>
            </a:pPr>
            <a:r>
              <a:rPr lang="en-US" dirty="0">
                <a:latin typeface="+mn-lt"/>
              </a:rPr>
              <a:t>Figure c show </a:t>
            </a:r>
            <a:r>
              <a:rPr lang="en-CA" b="0" i="0" dirty="0">
                <a:solidFill>
                  <a:srgbClr val="222222"/>
                </a:solidFill>
                <a:effectLst/>
                <a:latin typeface="+mn-lt"/>
              </a:rPr>
              <a:t>transmission electron microscopy (TEM) of the two routes and figure d shows dynamic light scattering (DLS) results which tells you about size distribution of the particles.</a:t>
            </a:r>
            <a:endParaRPr lang="en-CA" dirty="0">
              <a:latin typeface="+mn-lt"/>
            </a:endParaRPr>
          </a:p>
        </p:txBody>
      </p:sp>
    </p:spTree>
    <p:extLst>
      <p:ext uri="{BB962C8B-B14F-4D97-AF65-F5344CB8AC3E}">
        <p14:creationId xmlns:p14="http://schemas.microsoft.com/office/powerpoint/2010/main" val="29567308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CA" dirty="0">
                <a:latin typeface="+mj-lt"/>
              </a:rPr>
              <a:t>Calibration curves were established for route 1 and route 2. Tests were done with </a:t>
            </a:r>
            <a:r>
              <a:rPr lang="en-US" b="0" i="0" dirty="0">
                <a:solidFill>
                  <a:srgbClr val="222222"/>
                </a:solidFill>
                <a:effectLst/>
                <a:latin typeface="+mj-lt"/>
              </a:rPr>
              <a:t>human sera spiked with various amount of p24 antigens</a:t>
            </a:r>
            <a:endParaRPr lang="en-CA" dirty="0">
              <a:latin typeface="+mj-lt"/>
            </a:endParaRPr>
          </a:p>
          <a:p>
            <a:pPr marL="158750" indent="0">
              <a:buNone/>
            </a:pPr>
            <a:endParaRPr lang="en-CA" dirty="0">
              <a:latin typeface="+mj-lt"/>
            </a:endParaRPr>
          </a:p>
          <a:p>
            <a:pPr marL="158750" indent="0">
              <a:buNone/>
            </a:pPr>
            <a:r>
              <a:rPr lang="en-US" dirty="0">
                <a:latin typeface="+mj-lt"/>
              </a:rPr>
              <a:t>Route 2 shows greatly improved detection accuracy and reproducibility, especially in the low concentration range. </a:t>
            </a:r>
          </a:p>
          <a:p>
            <a:pPr marL="158750" indent="0">
              <a:buNone/>
            </a:pPr>
            <a:r>
              <a:rPr lang="en-US" dirty="0">
                <a:latin typeface="+mj-lt"/>
              </a:rPr>
              <a:t>Route 2 LOD is </a:t>
            </a:r>
            <a:r>
              <a:rPr lang="en-US" b="0" i="0" dirty="0">
                <a:solidFill>
                  <a:srgbClr val="222222"/>
                </a:solidFill>
                <a:effectLst/>
                <a:latin typeface="+mj-lt"/>
              </a:rPr>
              <a:t>said to be </a:t>
            </a:r>
            <a:r>
              <a:rPr lang="en-US" dirty="0">
                <a:latin typeface="+mj-lt"/>
              </a:rPr>
              <a:t>approximately 20-fold lower than route I</a:t>
            </a:r>
          </a:p>
          <a:p>
            <a:pPr marL="158750" indent="0">
              <a:buNone/>
            </a:pPr>
            <a:endParaRPr lang="en-US" dirty="0">
              <a:latin typeface="+mj-lt"/>
            </a:endParaRPr>
          </a:p>
          <a:p>
            <a:pPr marL="158750" indent="0">
              <a:buNone/>
            </a:pPr>
            <a:r>
              <a:rPr lang="en-US" dirty="0">
                <a:latin typeface="+mj-lt"/>
              </a:rPr>
              <a:t>Further validation for the LOD of route 2 is established following EP17 protocol, which is published by the Clinical and Laboratory Standards Institute (CLSI).</a:t>
            </a:r>
          </a:p>
          <a:p>
            <a:pPr marL="158750" indent="0">
              <a:buNone/>
            </a:pPr>
            <a:r>
              <a:rPr lang="en-US" dirty="0">
                <a:latin typeface="+mj-lt"/>
              </a:rPr>
              <a:t>The calculated LOD of 18.3 </a:t>
            </a:r>
            <a:r>
              <a:rPr lang="en-US" dirty="0" err="1">
                <a:latin typeface="+mj-lt"/>
              </a:rPr>
              <a:t>fM</a:t>
            </a:r>
            <a:r>
              <a:rPr lang="en-US" dirty="0">
                <a:latin typeface="+mj-lt"/>
              </a:rPr>
              <a:t> is very close to the LOD claimed by the authors, which is 20.8 </a:t>
            </a:r>
            <a:r>
              <a:rPr lang="en-US" dirty="0" err="1">
                <a:latin typeface="+mj-lt"/>
              </a:rPr>
              <a:t>fM.</a:t>
            </a:r>
            <a:endParaRPr lang="en-US" dirty="0">
              <a:latin typeface="+mj-lt"/>
            </a:endParaRPr>
          </a:p>
        </p:txBody>
      </p:sp>
    </p:spTree>
    <p:extLst>
      <p:ext uri="{BB962C8B-B14F-4D97-AF65-F5344CB8AC3E}">
        <p14:creationId xmlns:p14="http://schemas.microsoft.com/office/powerpoint/2010/main" val="268780706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Now we take a look at the benchmarking of the assay</a:t>
            </a:r>
            <a:endParaRPr lang="en-CA" dirty="0"/>
          </a:p>
        </p:txBody>
      </p:sp>
    </p:spTree>
    <p:extLst>
      <p:ext uri="{BB962C8B-B14F-4D97-AF65-F5344CB8AC3E}">
        <p14:creationId xmlns:p14="http://schemas.microsoft.com/office/powerpoint/2010/main" val="350955921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CA" dirty="0">
                <a:latin typeface="+mj-lt"/>
              </a:rPr>
              <a:t>The results can be summarized in one graph here comparing the LOD and dynamic range of the CAN assay with several other HIV immunoassays.</a:t>
            </a:r>
          </a:p>
          <a:p>
            <a:pPr marL="158750" indent="0">
              <a:buNone/>
            </a:pPr>
            <a:endParaRPr lang="en-CA" dirty="0">
              <a:latin typeface="+mj-lt"/>
            </a:endParaRPr>
          </a:p>
          <a:p>
            <a:pPr marL="158750" indent="0">
              <a:buNone/>
            </a:pPr>
            <a:r>
              <a:rPr lang="en-US" b="0" i="0" dirty="0">
                <a:solidFill>
                  <a:srgbClr val="222222"/>
                </a:solidFill>
                <a:effectLst/>
                <a:latin typeface="+mj-lt"/>
              </a:rPr>
              <a:t>While the CAN assay does not have the lowest LOD or biggest dynamic range over all the comparisons, but if you only consider clinically validated assays, the CAN assay arguably is the best overall.</a:t>
            </a:r>
          </a:p>
          <a:p>
            <a:pPr marL="158750" indent="0">
              <a:buNone/>
            </a:pPr>
            <a:endParaRPr lang="en-US" b="0" i="0" dirty="0">
              <a:solidFill>
                <a:srgbClr val="222222"/>
              </a:solidFill>
              <a:effectLst/>
              <a:latin typeface="+mj-lt"/>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CA" dirty="0">
                <a:latin typeface="+mj-lt"/>
              </a:rPr>
              <a:t>Notably, you can see that the CAN assay has a lower LOD and bigger dynamic range compared to </a:t>
            </a:r>
            <a:r>
              <a:rPr lang="en-CA" b="0" i="0" dirty="0">
                <a:solidFill>
                  <a:srgbClr val="222222"/>
                </a:solidFill>
                <a:effectLst/>
                <a:latin typeface="+mj-lt"/>
              </a:rPr>
              <a:t>commercialized </a:t>
            </a:r>
            <a:r>
              <a:rPr lang="en-US" b="0" i="0" dirty="0">
                <a:solidFill>
                  <a:srgbClr val="222222"/>
                </a:solidFill>
                <a:effectLst/>
                <a:latin typeface="+mj-lt"/>
              </a:rPr>
              <a:t>ELISA HIV test kit.</a:t>
            </a:r>
          </a:p>
          <a:p>
            <a:pPr marL="158750" indent="0">
              <a:buNone/>
            </a:pPr>
            <a:endParaRPr lang="en-CA" dirty="0">
              <a:latin typeface="+mj-lt"/>
            </a:endParaRPr>
          </a:p>
        </p:txBody>
      </p:sp>
    </p:spTree>
    <p:extLst>
      <p:ext uri="{BB962C8B-B14F-4D97-AF65-F5344CB8AC3E}">
        <p14:creationId xmlns:p14="http://schemas.microsoft.com/office/powerpoint/2010/main" val="20509015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Last section of the paper talks about clinical validation</a:t>
            </a:r>
            <a:endParaRPr lang="en-CA" dirty="0"/>
          </a:p>
        </p:txBody>
      </p:sp>
    </p:spTree>
    <p:extLst>
      <p:ext uri="{BB962C8B-B14F-4D97-AF65-F5344CB8AC3E}">
        <p14:creationId xmlns:p14="http://schemas.microsoft.com/office/powerpoint/2010/main" val="25922220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CA" dirty="0"/>
              <a:t>For clinical testing, 124 human samples were collected, 6 were excluded for various reasons. The ELISA based 4</a:t>
            </a:r>
            <a:r>
              <a:rPr lang="en-CA" baseline="30000" dirty="0"/>
              <a:t>th</a:t>
            </a:r>
            <a:r>
              <a:rPr lang="en-CA" dirty="0"/>
              <a:t> generation HIV test kit was used as reference.</a:t>
            </a:r>
          </a:p>
          <a:p>
            <a:pPr marL="158750" indent="0">
              <a:buNone/>
            </a:pPr>
            <a:endParaRPr lang="en-CA" dirty="0"/>
          </a:p>
          <a:p>
            <a:pPr marL="158750" indent="0">
              <a:buFont typeface="+mj-lt"/>
              <a:buNone/>
            </a:pPr>
            <a:r>
              <a:rPr lang="en-CA" dirty="0"/>
              <a:t>The samples were divided into four sample groups</a:t>
            </a:r>
          </a:p>
          <a:p>
            <a:pPr marL="387350" indent="-228600">
              <a:buFont typeface="+mj-lt"/>
              <a:buAutoNum type="arabicPeriod"/>
            </a:pPr>
            <a:r>
              <a:rPr lang="en-CA" dirty="0"/>
              <a:t>Negative samples</a:t>
            </a:r>
          </a:p>
          <a:p>
            <a:pPr marL="387350" indent="-228600">
              <a:buFont typeface="+mj-lt"/>
              <a:buAutoNum type="arabicPeriod"/>
            </a:pPr>
            <a:r>
              <a:rPr lang="en-CA" dirty="0"/>
              <a:t>VL-0 samples with undetectable viral load</a:t>
            </a:r>
          </a:p>
          <a:p>
            <a:pPr marL="387350" indent="-228600">
              <a:buFont typeface="+mj-lt"/>
              <a:buAutoNum type="arabicPeriod"/>
            </a:pPr>
            <a:r>
              <a:rPr lang="en-CA" dirty="0"/>
              <a:t>LOD~30 samples with viral load between LOD and 30 copies/mL</a:t>
            </a:r>
          </a:p>
          <a:p>
            <a:pPr marL="387350" indent="-228600">
              <a:buFont typeface="+mj-lt"/>
              <a:buAutoNum type="arabicPeriod"/>
            </a:pPr>
            <a:r>
              <a:rPr lang="en-CA" dirty="0"/>
              <a:t>Positive samples with &gt;30 copies/mL viral load</a:t>
            </a:r>
          </a:p>
          <a:p>
            <a:pPr marL="158750" indent="0">
              <a:buNone/>
            </a:pPr>
            <a:endParaRPr lang="en-CA" dirty="0"/>
          </a:p>
        </p:txBody>
      </p:sp>
    </p:spTree>
    <p:extLst>
      <p:ext uri="{BB962C8B-B14F-4D97-AF65-F5344CB8AC3E}">
        <p14:creationId xmlns:p14="http://schemas.microsoft.com/office/powerpoint/2010/main" val="174796722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Test results for the CAN assay is summarized here. </a:t>
            </a:r>
          </a:p>
          <a:p>
            <a:pPr marL="158750" indent="0">
              <a:buNone/>
            </a:pPr>
            <a:r>
              <a:rPr lang="en-US" dirty="0"/>
              <a:t>In the top diagram, each bar represents one sample. Each red diamonds is one experiment, and the authors did 3 experiments per sample. The blue bars indicate the mean measurements for each sample.</a:t>
            </a:r>
          </a:p>
          <a:p>
            <a:pPr marL="158750" indent="0">
              <a:buNone/>
            </a:pPr>
            <a:endParaRPr lang="en-US" dirty="0"/>
          </a:p>
          <a:p>
            <a:pPr marL="158750" indent="0">
              <a:buNone/>
            </a:pPr>
            <a:r>
              <a:rPr lang="en-US" dirty="0"/>
              <a:t>The bottom diagram compares the test results for ELISA and CAN assay side by side. You can see that CAN and ELISA are generally consistent on the negative samples, but CAN assay shows superior sensitivity in VL-0 and LOD~30 group. For the positive cases, ELISA actually tested negative for a quite several samples. </a:t>
            </a:r>
            <a:endParaRPr lang="en-CA" dirty="0"/>
          </a:p>
          <a:p>
            <a:endParaRPr lang="en-CA" dirty="0"/>
          </a:p>
        </p:txBody>
      </p:sp>
    </p:spTree>
    <p:extLst>
      <p:ext uri="{BB962C8B-B14F-4D97-AF65-F5344CB8AC3E}">
        <p14:creationId xmlns:p14="http://schemas.microsoft.com/office/powerpoint/2010/main" val="19199726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CA" dirty="0"/>
              <a:t>Here’s the statistical analysis comparing ELISA and CAN assay. </a:t>
            </a:r>
          </a:p>
          <a:p>
            <a:pPr marL="158750" indent="0">
              <a:buNone/>
            </a:pPr>
            <a:endParaRPr lang="en-CA" dirty="0"/>
          </a:p>
          <a:p>
            <a:pPr marL="158750" indent="0">
              <a:buNone/>
            </a:pPr>
            <a:r>
              <a:rPr lang="en-CA" dirty="0"/>
              <a:t>In figure c, we see that the CAN assay is much better in sensitivity in samples with detectable viral load. </a:t>
            </a:r>
          </a:p>
          <a:p>
            <a:pPr marL="158750" indent="0">
              <a:buNone/>
            </a:pPr>
            <a:r>
              <a:rPr lang="en-CA" dirty="0"/>
              <a:t>Figures d and e show the mean level of p24 antigen for each sample group for the CAN assay and ELISA. Post-hoc Tukey tests were done on the mean values to test if mean values are similar or dissimilar.</a:t>
            </a:r>
          </a:p>
          <a:p>
            <a:pPr marL="158750" indent="0">
              <a:buNone/>
            </a:pPr>
            <a:r>
              <a:rPr lang="en-CA" dirty="0"/>
              <a:t>“ns” means no significance in comparison, “****” means statistical significance in comparison. We see that </a:t>
            </a:r>
            <a:r>
              <a:rPr lang="en-US" dirty="0"/>
              <a:t>ELISE was only able to detect significantly higher p24 in positive samples with high viral load while CAN assay detects differences between LOD~30 samples and samples with undetectable viral loads. Results demonstrate quantification capability of the CAN assay for potential prognostic uses.</a:t>
            </a:r>
          </a:p>
          <a:p>
            <a:pPr marL="158750" indent="0">
              <a:buNone/>
            </a:pPr>
            <a:endParaRPr lang="en-US" dirty="0"/>
          </a:p>
          <a:p>
            <a:pPr marL="158750" indent="0">
              <a:buNone/>
            </a:pPr>
            <a:r>
              <a:rPr lang="en-US" dirty="0"/>
              <a:t>Figure f shows the ROC curve, where you compare areas under the curve. It just shows again that the CAN assay is better than ELISA test kit.</a:t>
            </a:r>
            <a:endParaRPr lang="en-CA" dirty="0"/>
          </a:p>
        </p:txBody>
      </p:sp>
    </p:spTree>
    <p:extLst>
      <p:ext uri="{BB962C8B-B14F-4D97-AF65-F5344CB8AC3E}">
        <p14:creationId xmlns:p14="http://schemas.microsoft.com/office/powerpoint/2010/main" val="243547720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CA" dirty="0"/>
              <a:t>Finally, the measured p24 antigen concentration detected using CAN assay was plotted against CD-4 count and viral load. </a:t>
            </a:r>
          </a:p>
          <a:p>
            <a:pPr marL="158750" indent="0">
              <a:buNone/>
            </a:pPr>
            <a:endParaRPr lang="en-CA" dirty="0"/>
          </a:p>
          <a:p>
            <a:pPr marL="158750" indent="0">
              <a:buNone/>
            </a:pPr>
            <a:r>
              <a:rPr lang="en-CA" dirty="0"/>
              <a:t>From graph g, you can see that patients who are severely immunocompromised or</a:t>
            </a:r>
            <a:r>
              <a:rPr lang="en-CA" b="0" i="0" dirty="0">
                <a:solidFill>
                  <a:srgbClr val="222222"/>
                </a:solidFill>
                <a:effectLst/>
                <a:latin typeface="Open Sans" panose="020B0606030504020204" pitchFamily="34" charset="0"/>
              </a:rPr>
              <a:t> has a CD-4 count of less than 200 has significantly higher p24 antigen concentration compared to normal CD-4 count, which is anything above 500</a:t>
            </a:r>
          </a:p>
          <a:p>
            <a:pPr marL="158750" indent="0">
              <a:buNone/>
            </a:pPr>
            <a:endParaRPr lang="en-CA" b="0" i="0" dirty="0">
              <a:solidFill>
                <a:srgbClr val="222222"/>
              </a:solidFill>
              <a:effectLst/>
              <a:latin typeface="Open Sans" panose="020B0606030504020204" pitchFamily="34" charset="0"/>
            </a:endParaRPr>
          </a:p>
          <a:p>
            <a:pPr marL="158750" indent="0">
              <a:buNone/>
            </a:pPr>
            <a:r>
              <a:rPr lang="en-CA" b="0" i="0" dirty="0">
                <a:solidFill>
                  <a:srgbClr val="222222"/>
                </a:solidFill>
                <a:effectLst/>
                <a:latin typeface="Open Sans" panose="020B0606030504020204" pitchFamily="34" charset="0"/>
              </a:rPr>
              <a:t>There is also a positive correlation between p24 antigen levels and viral load seen in figure h. </a:t>
            </a:r>
          </a:p>
          <a:p>
            <a:pPr marL="158750" indent="0">
              <a:buNone/>
            </a:pPr>
            <a:endParaRPr lang="en-CA" b="0" i="0" dirty="0">
              <a:solidFill>
                <a:srgbClr val="222222"/>
              </a:solidFill>
              <a:effectLst/>
              <a:latin typeface="Open Sans" panose="020B0606030504020204" pitchFamily="34" charset="0"/>
            </a:endParaRPr>
          </a:p>
          <a:p>
            <a:pPr marL="158750" indent="0">
              <a:buNone/>
            </a:pPr>
            <a:r>
              <a:rPr lang="en-CA" dirty="0"/>
              <a:t>These extrapolated correlations are consistent with findings in previous reports. </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CA" dirty="0"/>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CA" b="0" i="0" dirty="0">
              <a:solidFill>
                <a:srgbClr val="222222"/>
              </a:solidFill>
              <a:effectLst/>
              <a:latin typeface="Open Sans" panose="020B0606030504020204" pitchFamily="34" charset="0"/>
            </a:endParaRPr>
          </a:p>
          <a:p>
            <a:pPr marL="158750" indent="0">
              <a:buNone/>
            </a:pPr>
            <a:endParaRPr lang="en-CA" dirty="0"/>
          </a:p>
        </p:txBody>
      </p:sp>
    </p:spTree>
    <p:extLst>
      <p:ext uri="{BB962C8B-B14F-4D97-AF65-F5344CB8AC3E}">
        <p14:creationId xmlns:p14="http://schemas.microsoft.com/office/powerpoint/2010/main" val="24421284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In conclusion, the paper demonstrated quantification of p24 antigen in clinical samples at </a:t>
            </a:r>
            <a:r>
              <a:rPr lang="en-US" dirty="0" err="1"/>
              <a:t>ulta</a:t>
            </a:r>
            <a:r>
              <a:rPr lang="en-US" dirty="0"/>
              <a:t>-low concentrations using the assay they developed. It also demonstrated that their assay was superior in sensitivity compared to commercialized ELISA HIV test kit.</a:t>
            </a:r>
          </a:p>
          <a:p>
            <a:pPr marL="158750" indent="0">
              <a:buNone/>
            </a:pPr>
            <a:endParaRPr lang="en-US" dirty="0"/>
          </a:p>
          <a:p>
            <a:pPr marL="158750" indent="0">
              <a:buNone/>
            </a:pPr>
            <a:r>
              <a:rPr lang="en-US" dirty="0"/>
              <a:t>Reliability of their assay was demonstrated in correlation with CD-4 count and viral load.</a:t>
            </a:r>
          </a:p>
          <a:p>
            <a:pPr marL="158750" indent="0">
              <a:buNone/>
            </a:pPr>
            <a:endParaRPr lang="en-US" dirty="0"/>
          </a:p>
          <a:p>
            <a:pPr marL="158750" indent="0">
              <a:buNone/>
            </a:pPr>
            <a:r>
              <a:rPr lang="en-US" dirty="0"/>
              <a:t>Some of the future work outlined by the authors are:</a:t>
            </a:r>
          </a:p>
          <a:p>
            <a:pPr marL="457200" indent="-298450">
              <a:buFontTx/>
              <a:buChar char="-"/>
            </a:pPr>
            <a:r>
              <a:rPr lang="en-US" dirty="0"/>
              <a:t>Using larger cohort study for early HIV diagnosis and prognosis</a:t>
            </a:r>
          </a:p>
          <a:p>
            <a:pPr marL="457200" indent="-298450">
              <a:buFontTx/>
              <a:buChar char="-"/>
            </a:pPr>
            <a:r>
              <a:rPr lang="en-US" dirty="0"/>
              <a:t>Reducing cost and time for the assay through automation</a:t>
            </a:r>
          </a:p>
          <a:p>
            <a:pPr marL="457200" indent="-298450">
              <a:buFontTx/>
              <a:buChar char="-"/>
            </a:pPr>
            <a:r>
              <a:rPr lang="en-US" dirty="0"/>
              <a:t>Improving sensitivity by applying higher voltages, reducing blood interferents, and increasing the amplification ratio of target to probe</a:t>
            </a:r>
          </a:p>
          <a:p>
            <a:pPr marL="457200" indent="-298450">
              <a:buFontTx/>
              <a:buChar char="-"/>
            </a:pPr>
            <a:r>
              <a:rPr lang="en-US" dirty="0"/>
              <a:t>Assay can be modified to detect other biomarkers </a:t>
            </a:r>
            <a:endParaRPr lang="en-CA" dirty="0"/>
          </a:p>
        </p:txBody>
      </p:sp>
    </p:spTree>
    <p:extLst>
      <p:ext uri="{BB962C8B-B14F-4D97-AF65-F5344CB8AC3E}">
        <p14:creationId xmlns:p14="http://schemas.microsoft.com/office/powerpoint/2010/main" val="11111819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CA" dirty="0"/>
              <a:t>Now let’s talk about nanopores. </a:t>
            </a:r>
          </a:p>
          <a:p>
            <a:pPr marL="158750" indent="0">
              <a:buNone/>
            </a:pPr>
            <a:endParaRPr lang="en-CA" dirty="0"/>
          </a:p>
          <a:p>
            <a:pPr marL="158750" indent="0">
              <a:buNone/>
            </a:pPr>
            <a:r>
              <a:rPr lang="en-CA" dirty="0"/>
              <a:t>A nanopore is literally a nano-scaled opening on a membrane. The pore and membrane can be made from biological, solid-state, or hybrid materials.</a:t>
            </a:r>
          </a:p>
          <a:p>
            <a:pPr marL="158750" indent="0">
              <a:buNone/>
            </a:pPr>
            <a:endParaRPr lang="en-CA" dirty="0"/>
          </a:p>
          <a:p>
            <a:pPr marL="158750" indent="0">
              <a:buNone/>
            </a:pPr>
            <a:r>
              <a:rPr lang="en-CA" dirty="0"/>
              <a:t>In general, how nanopore sensing works is that you apply a voltage across the pore membrane. This induces ionic current to flow through the open channel of the pore and we continuously monitor this current. When single molecules of the analyte passes through the pore, the ionic current is disrupted, and we call this a translocation event. The frequency of translocation events can be used to estimate the concentration of analyte. </a:t>
            </a:r>
          </a:p>
          <a:p>
            <a:pPr marL="158750" indent="0">
              <a:buNone/>
            </a:pPr>
            <a:endParaRPr lang="en-CA" dirty="0"/>
          </a:p>
          <a:p>
            <a:pPr marL="158750" indent="0">
              <a:buNone/>
            </a:pPr>
            <a:r>
              <a:rPr lang="en-CA" dirty="0"/>
              <a:t>Some of the challenges of using nanopore is that the measurements are stochastic in nature which puts a limit on the minimum concentration of analyte for detection. Also, noises from interferent molecules further limits the sensitivity.</a:t>
            </a:r>
          </a:p>
          <a:p>
            <a:pPr marL="158750" indent="0">
              <a:buNone/>
            </a:pPr>
            <a:endParaRPr lang="en-CA" dirty="0"/>
          </a:p>
          <a:p>
            <a:pPr marL="158750" indent="0">
              <a:buNone/>
            </a:pPr>
            <a:endParaRPr lang="en-CA" dirty="0"/>
          </a:p>
        </p:txBody>
      </p:sp>
    </p:spTree>
    <p:extLst>
      <p:ext uri="{BB962C8B-B14F-4D97-AF65-F5344CB8AC3E}">
        <p14:creationId xmlns:p14="http://schemas.microsoft.com/office/powerpoint/2010/main" val="399859669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On to my </a:t>
            </a:r>
            <a:r>
              <a:rPr lang="en-US" dirty="0" err="1"/>
              <a:t>opinons</a:t>
            </a:r>
            <a:endParaRPr lang="en-CA" dirty="0"/>
          </a:p>
        </p:txBody>
      </p:sp>
    </p:spTree>
    <p:extLst>
      <p:ext uri="{BB962C8B-B14F-4D97-AF65-F5344CB8AC3E}">
        <p14:creationId xmlns:p14="http://schemas.microsoft.com/office/powerpoint/2010/main" val="352857844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My speculations for this sequence is that having the same nucleobases avoids fluctuating current measurements and they used cytosine because it has a stronger charge relative to other nucleobases. But I </a:t>
            </a:r>
            <a:r>
              <a:rPr lang="en-US" dirty="0" err="1"/>
              <a:t>dunno</a:t>
            </a:r>
            <a:r>
              <a:rPr lang="en-US" dirty="0"/>
              <a:t> why the modification is placed in the middle position and why this particular length of sequence is chosen.</a:t>
            </a:r>
            <a:endParaRPr lang="en-CA" dirty="0"/>
          </a:p>
        </p:txBody>
      </p:sp>
    </p:spTree>
    <p:extLst>
      <p:ext uri="{BB962C8B-B14F-4D97-AF65-F5344CB8AC3E}">
        <p14:creationId xmlns:p14="http://schemas.microsoft.com/office/powerpoint/2010/main" val="41921682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CA" dirty="0"/>
          </a:p>
        </p:txBody>
      </p:sp>
    </p:spTree>
    <p:extLst>
      <p:ext uri="{BB962C8B-B14F-4D97-AF65-F5344CB8AC3E}">
        <p14:creationId xmlns:p14="http://schemas.microsoft.com/office/powerpoint/2010/main" val="29350127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CA" dirty="0"/>
              <a:t>That concludes the background, now on to the paper.</a:t>
            </a:r>
          </a:p>
        </p:txBody>
      </p:sp>
    </p:spTree>
    <p:extLst>
      <p:ext uri="{BB962C8B-B14F-4D97-AF65-F5344CB8AC3E}">
        <p14:creationId xmlns:p14="http://schemas.microsoft.com/office/powerpoint/2010/main" val="23872247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CA" dirty="0"/>
              <a:t>So there has been high interest in lowering HIV transmission rates and improve patient outcomes by extending detection window and monitoring capabilities of HIV assays.</a:t>
            </a:r>
          </a:p>
          <a:p>
            <a:pPr marL="158750" indent="0">
              <a:buNone/>
            </a:pPr>
            <a:endParaRPr lang="en-CA" dirty="0"/>
          </a:p>
          <a:p>
            <a:pPr marL="158750" indent="0">
              <a:buNone/>
            </a:pPr>
            <a:r>
              <a:rPr lang="en-CA" dirty="0"/>
              <a:t>Current existing HIV assays have either unsatisfactory sensitivity or has not made successful translation through clinical studies.</a:t>
            </a:r>
          </a:p>
          <a:p>
            <a:pPr marL="158750" indent="0">
              <a:buNone/>
            </a:pPr>
            <a:endParaRPr lang="en-CA" dirty="0"/>
          </a:p>
          <a:p>
            <a:pPr marL="158750" indent="0">
              <a:buNone/>
            </a:pPr>
            <a:r>
              <a:rPr lang="en-CA" dirty="0"/>
              <a:t>PCR based techniques for detection RNA is costly, timing consuming, and does not correlate strongly with host immune parameters like p24 antigen does.</a:t>
            </a:r>
          </a:p>
          <a:p>
            <a:pPr marL="158750" indent="0">
              <a:buNone/>
            </a:pPr>
            <a:endParaRPr lang="en-CA" dirty="0"/>
          </a:p>
          <a:p>
            <a:pPr marL="158750" indent="0">
              <a:buNone/>
            </a:pPr>
            <a:r>
              <a:rPr lang="en-CA" dirty="0"/>
              <a:t>To address these issues, this paper presents a nanopore assay amplified by click chemistry for detection of HIV-1 p24 antigen in clinical samples.</a:t>
            </a:r>
          </a:p>
        </p:txBody>
      </p:sp>
    </p:spTree>
    <p:extLst>
      <p:ext uri="{BB962C8B-B14F-4D97-AF65-F5344CB8AC3E}">
        <p14:creationId xmlns:p14="http://schemas.microsoft.com/office/powerpoint/2010/main" val="12800382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CA" dirty="0">
                <a:latin typeface="+mj-lt"/>
              </a:rPr>
              <a:t>Here’s the overview of the assay workflow. Both positive and negative detection scenarios are presented, but let’s just look at the positive scenario here.</a:t>
            </a:r>
          </a:p>
          <a:p>
            <a:pPr marL="158750" indent="0">
              <a:buNone/>
            </a:pPr>
            <a:endParaRPr lang="en-CA" b="0" i="0" dirty="0">
              <a:solidFill>
                <a:srgbClr val="222222"/>
              </a:solidFill>
              <a:effectLst/>
              <a:latin typeface="+mj-lt"/>
            </a:endParaRPr>
          </a:p>
          <a:p>
            <a:pPr marL="158750" indent="0">
              <a:buNone/>
            </a:pPr>
            <a:r>
              <a:rPr lang="en-CA" b="0" i="0" dirty="0">
                <a:solidFill>
                  <a:srgbClr val="222222"/>
                </a:solidFill>
                <a:effectLst/>
                <a:latin typeface="+mj-lt"/>
              </a:rPr>
              <a:t>First, human serum was extracted from blood samples then incubated with capture antibody-modified magnetic beads (MBs) and detection antibody-modified copper oxide nanoparticles (</a:t>
            </a:r>
            <a:r>
              <a:rPr lang="en-CA" b="0" i="0" dirty="0" err="1">
                <a:solidFill>
                  <a:srgbClr val="222222"/>
                </a:solidFill>
                <a:effectLst/>
                <a:latin typeface="+mj-lt"/>
              </a:rPr>
              <a:t>CuONPs</a:t>
            </a:r>
            <a:r>
              <a:rPr lang="en-CA" b="0" i="0" dirty="0">
                <a:solidFill>
                  <a:srgbClr val="222222"/>
                </a:solidFill>
                <a:effectLst/>
                <a:latin typeface="+mj-lt"/>
              </a:rPr>
              <a:t>) to form a sandwich structure with p24 antigen in the middle of the sandwich.</a:t>
            </a:r>
          </a:p>
          <a:p>
            <a:pPr marL="158750" indent="0">
              <a:buNone/>
            </a:pPr>
            <a:endParaRPr lang="en-CA" b="0" i="0" dirty="0">
              <a:solidFill>
                <a:srgbClr val="222222"/>
              </a:solidFill>
              <a:effectLst/>
              <a:latin typeface="+mj-lt"/>
            </a:endParaRPr>
          </a:p>
          <a:p>
            <a:pPr marL="158750" indent="0">
              <a:buNone/>
            </a:pPr>
            <a:r>
              <a:rPr lang="en-CA" b="0" i="0" dirty="0">
                <a:solidFill>
                  <a:srgbClr val="222222"/>
                </a:solidFill>
                <a:effectLst/>
                <a:latin typeface="+mj-lt"/>
              </a:rPr>
              <a:t>Then, the sandwich complexes were magnetically separated, and copper ions were released under acidic conditions. (</a:t>
            </a:r>
            <a:r>
              <a:rPr lang="en-US" b="0" i="0" dirty="0">
                <a:solidFill>
                  <a:srgbClr val="222222"/>
                </a:solidFill>
                <a:effectLst/>
                <a:latin typeface="+mj-lt"/>
              </a:rPr>
              <a:t>sodium ascorbate reduction of Cu</a:t>
            </a:r>
            <a:r>
              <a:rPr lang="en-US" b="0" i="0" baseline="30000" dirty="0">
                <a:solidFill>
                  <a:srgbClr val="222222"/>
                </a:solidFill>
                <a:effectLst/>
                <a:latin typeface="+mj-lt"/>
              </a:rPr>
              <a:t>2+</a:t>
            </a:r>
            <a:r>
              <a:rPr lang="en-US" b="0" i="0" dirty="0">
                <a:solidFill>
                  <a:srgbClr val="222222"/>
                </a:solidFill>
                <a:effectLst/>
                <a:latin typeface="+mj-lt"/>
              </a:rPr>
              <a:t> ions</a:t>
            </a:r>
            <a:r>
              <a:rPr lang="en-CA" b="0" i="0" dirty="0">
                <a:solidFill>
                  <a:srgbClr val="222222"/>
                </a:solidFill>
                <a:effectLst/>
                <a:latin typeface="+mj-lt"/>
              </a:rPr>
              <a:t>)</a:t>
            </a:r>
          </a:p>
          <a:p>
            <a:pPr marL="158750" indent="0">
              <a:buNone/>
            </a:pPr>
            <a:endParaRPr lang="en-CA" b="0" i="0" dirty="0">
              <a:solidFill>
                <a:srgbClr val="222222"/>
              </a:solidFill>
              <a:effectLst/>
              <a:latin typeface="+mj-lt"/>
            </a:endParaRPr>
          </a:p>
          <a:p>
            <a:pPr marL="158750" indent="0">
              <a:buNone/>
            </a:pPr>
            <a:r>
              <a:rPr lang="en-CA" b="0" i="0" dirty="0">
                <a:solidFill>
                  <a:srgbClr val="222222"/>
                </a:solidFill>
                <a:effectLst/>
                <a:latin typeface="+mj-lt"/>
              </a:rPr>
              <a:t>DNA probes were then formed under click reaction catalyzed by the copper ions. In details, the click reaction joins the Azido-adamantane with the alkyne modified DNA. After the click reaction, the DNA adamantane structure was incubated with CB[6] to allow host-guest reaction between adamantane and CB[6] to form the final structure of the DNA probe.</a:t>
            </a:r>
          </a:p>
          <a:p>
            <a:pPr marL="158750" indent="0">
              <a:buNone/>
            </a:pPr>
            <a:endParaRPr lang="en-CA" b="0" i="0" dirty="0">
              <a:solidFill>
                <a:srgbClr val="222222"/>
              </a:solidFill>
              <a:effectLst/>
              <a:latin typeface="+mj-lt"/>
            </a:endParaRPr>
          </a:p>
          <a:p>
            <a:pPr marL="158750" indent="0">
              <a:buNone/>
            </a:pPr>
            <a:r>
              <a:rPr lang="en-CA" b="0" i="0" dirty="0">
                <a:solidFill>
                  <a:srgbClr val="222222"/>
                </a:solidFill>
                <a:effectLst/>
                <a:latin typeface="+mj-lt"/>
              </a:rPr>
              <a:t>Lastly, the DNA probes were collected and sent to the nanopore system for measurements. The rate of the signature events are used to determine concentration of p24 antigen</a:t>
            </a:r>
            <a:endParaRPr lang="en-CA" dirty="0">
              <a:latin typeface="+mj-lt"/>
            </a:endParaRPr>
          </a:p>
        </p:txBody>
      </p:sp>
    </p:spTree>
    <p:extLst>
      <p:ext uri="{BB962C8B-B14F-4D97-AF65-F5344CB8AC3E}">
        <p14:creationId xmlns:p14="http://schemas.microsoft.com/office/powerpoint/2010/main" val="16686371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CA" dirty="0"/>
              <a:t>Here’s some key points about the CAN assay.</a:t>
            </a:r>
          </a:p>
          <a:p>
            <a:pPr marL="158750" indent="0">
              <a:buNone/>
            </a:pPr>
            <a:r>
              <a:rPr lang="en-CA" dirty="0"/>
              <a:t>The LOD for p24 antigen is 20.8 </a:t>
            </a:r>
            <a:r>
              <a:rPr lang="en-CA" dirty="0" err="1"/>
              <a:t>fM</a:t>
            </a:r>
            <a:r>
              <a:rPr lang="en-CA" dirty="0"/>
              <a:t> in human serum. Its sensitivity is 20 times higher than clinically used benchmark ELISA and up to 100 times higher than a copper nanocluster assay, which uses a similar sandwich structure for detection but is fluorescent based.</a:t>
            </a:r>
          </a:p>
          <a:p>
            <a:pPr marL="158750" indent="0">
              <a:buNone/>
            </a:pPr>
            <a:endParaRPr lang="en-CA" dirty="0"/>
          </a:p>
          <a:p>
            <a:pPr marL="158750" indent="0">
              <a:buNone/>
            </a:pPr>
            <a:r>
              <a:rPr lang="en-CA" dirty="0"/>
              <a:t>The selectivity of the CAN assay comes from a unique multi-level translocation signature that is clearly different from signatures of other molecules.</a:t>
            </a:r>
          </a:p>
          <a:p>
            <a:pPr marL="158750" indent="0">
              <a:buNone/>
            </a:pPr>
            <a:endParaRPr lang="en-CA" dirty="0"/>
          </a:p>
          <a:p>
            <a:pPr marL="158750" indent="0">
              <a:buNone/>
            </a:pPr>
            <a:r>
              <a:rPr lang="en-CA" dirty="0"/>
              <a:t>The high sensitivity of the assay is due to the amplification by click chemistry and biotin-avidin binding which is shown in the figure here. This allows you to amplify some quantity by factor of four.</a:t>
            </a:r>
          </a:p>
        </p:txBody>
      </p:sp>
    </p:spTree>
    <p:extLst>
      <p:ext uri="{BB962C8B-B14F-4D97-AF65-F5344CB8AC3E}">
        <p14:creationId xmlns:p14="http://schemas.microsoft.com/office/powerpoint/2010/main" val="42127755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CA" dirty="0"/>
              <a:t>The following sections of the paper are organized in this manner. </a:t>
            </a:r>
          </a:p>
          <a:p>
            <a:pPr marL="158750" indent="0">
              <a:buNone/>
            </a:pPr>
            <a:endParaRPr lang="en-CA" dirty="0"/>
          </a:p>
          <a:p>
            <a:pPr marL="158750" indent="0">
              <a:buNone/>
            </a:pPr>
            <a:r>
              <a:rPr lang="en-CA" dirty="0"/>
              <a:t>We will basically work our way backwards in the assay workflow diagram, starting with characterizing the nanopore system, followed by the copper ion catalyzed click reaction, and finally discuss the amplification step.</a:t>
            </a:r>
          </a:p>
          <a:p>
            <a:pPr marL="158750" indent="0">
              <a:buNone/>
            </a:pPr>
            <a:endParaRPr lang="en-CA" dirty="0"/>
          </a:p>
          <a:p>
            <a:pPr marL="158750" indent="0">
              <a:buNone/>
            </a:pPr>
            <a:r>
              <a:rPr lang="en-CA" dirty="0"/>
              <a:t>Last two sections are on comparisons to other sensing methods and clinical experiments.</a:t>
            </a:r>
          </a:p>
        </p:txBody>
      </p:sp>
    </p:spTree>
    <p:extLst>
      <p:ext uri="{BB962C8B-B14F-4D97-AF65-F5344CB8AC3E}">
        <p14:creationId xmlns:p14="http://schemas.microsoft.com/office/powerpoint/2010/main" val="38541652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CA" dirty="0">
                <a:latin typeface="+mn-lt"/>
              </a:rPr>
              <a:t>To ensure that the nanopore will operate properly, positive and negative voltages were applied to the trans side of open channel nanopore with cis side grounded.</a:t>
            </a:r>
          </a:p>
          <a:p>
            <a:pPr marL="158750" indent="0">
              <a:buNone/>
            </a:pPr>
            <a:endParaRPr lang="en-CA" dirty="0">
              <a:latin typeface="+mn-lt"/>
            </a:endParaRPr>
          </a:p>
          <a:p>
            <a:pPr marL="158750" indent="0">
              <a:buNone/>
            </a:pPr>
            <a:r>
              <a:rPr lang="en-US" b="0" i="0" dirty="0">
                <a:solidFill>
                  <a:srgbClr val="222222"/>
                </a:solidFill>
                <a:effectLst/>
                <a:latin typeface="+mn-lt"/>
              </a:rPr>
              <a:t>A properly inserted α-hemolysin pore is characterized by larger ionic current under a positive </a:t>
            </a:r>
            <a:r>
              <a:rPr lang="en-US" b="0" i="1" dirty="0">
                <a:solidFill>
                  <a:srgbClr val="222222"/>
                </a:solidFill>
                <a:effectLst/>
                <a:latin typeface="+mn-lt"/>
              </a:rPr>
              <a:t>trans</a:t>
            </a:r>
            <a:r>
              <a:rPr lang="en-US" b="0" i="0" dirty="0">
                <a:solidFill>
                  <a:srgbClr val="222222"/>
                </a:solidFill>
                <a:effectLst/>
                <a:latin typeface="+mn-lt"/>
              </a:rPr>
              <a:t> voltage than it is under a negative </a:t>
            </a:r>
            <a:r>
              <a:rPr lang="en-US" b="0" i="1" dirty="0">
                <a:solidFill>
                  <a:srgbClr val="222222"/>
                </a:solidFill>
                <a:effectLst/>
                <a:latin typeface="+mn-lt"/>
              </a:rPr>
              <a:t>trans</a:t>
            </a:r>
            <a:r>
              <a:rPr lang="en-US" b="0" i="0" dirty="0">
                <a:solidFill>
                  <a:srgbClr val="222222"/>
                </a:solidFill>
                <a:effectLst/>
                <a:latin typeface="+mn-lt"/>
              </a:rPr>
              <a:t> voltage. This is indeed observed in figure b.</a:t>
            </a:r>
          </a:p>
          <a:p>
            <a:pPr marL="158750" indent="0">
              <a:buNone/>
            </a:pPr>
            <a:endParaRPr lang="en-US" b="0" i="0" dirty="0">
              <a:solidFill>
                <a:srgbClr val="222222"/>
              </a:solidFill>
              <a:effectLst/>
              <a:latin typeface="+mn-lt"/>
            </a:endParaRPr>
          </a:p>
          <a:p>
            <a:pPr marL="158750" indent="0">
              <a:buNone/>
            </a:pPr>
            <a:r>
              <a:rPr lang="en-US" b="0" i="0" dirty="0">
                <a:solidFill>
                  <a:srgbClr val="222222"/>
                </a:solidFill>
                <a:effectLst/>
                <a:latin typeface="+mn-lt"/>
              </a:rPr>
              <a:t>Also, the suitable thickness of a bilayer membrane for insertion is ~5 nm, corresponding to 160-180 pF capacitance. Measurements in figure b show that thickness distribution roughly centers around 5nm.</a:t>
            </a:r>
          </a:p>
          <a:p>
            <a:pPr marL="158750" indent="0">
              <a:buNone/>
            </a:pPr>
            <a:endParaRPr lang="en-US" b="0" i="0" dirty="0">
              <a:solidFill>
                <a:srgbClr val="222222"/>
              </a:solidFill>
              <a:effectLst/>
              <a:latin typeface="+mn-lt"/>
            </a:endParaRPr>
          </a:p>
          <a:p>
            <a:pPr marL="158750" indent="0">
              <a:buNone/>
            </a:pPr>
            <a:r>
              <a:rPr lang="en-US" b="0" i="0" dirty="0">
                <a:solidFill>
                  <a:srgbClr val="222222"/>
                </a:solidFill>
                <a:effectLst/>
                <a:latin typeface="+mn-lt"/>
              </a:rPr>
              <a:t>These nanopore characterizations show that nanopore system is properly setup.</a:t>
            </a:r>
            <a:endParaRPr lang="en-CA" dirty="0">
              <a:latin typeface="+mn-lt"/>
            </a:endParaRPr>
          </a:p>
        </p:txBody>
      </p:sp>
    </p:spTree>
    <p:extLst>
      <p:ext uri="{BB962C8B-B14F-4D97-AF65-F5344CB8AC3E}">
        <p14:creationId xmlns:p14="http://schemas.microsoft.com/office/powerpoint/2010/main" val="247969444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930DF486-3438-A340-9F75-BB86BE289DE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37" y="4198500"/>
            <a:ext cx="3425624" cy="945000"/>
          </a:xfrm>
          <a:prstGeom prst="rect">
            <a:avLst/>
          </a:prstGeom>
        </p:spPr>
      </p:pic>
      <p:sp>
        <p:nvSpPr>
          <p:cNvPr id="2" name="Title 1"/>
          <p:cNvSpPr>
            <a:spLocks noGrp="1"/>
          </p:cNvSpPr>
          <p:nvPr>
            <p:ph type="ctrTitle" hasCustomPrompt="1"/>
          </p:nvPr>
        </p:nvSpPr>
        <p:spPr>
          <a:xfrm>
            <a:off x="339555" y="771706"/>
            <a:ext cx="7204245" cy="1105586"/>
          </a:xfrm>
        </p:spPr>
        <p:txBody>
          <a:bodyPr lIns="0" anchor="b">
            <a:noAutofit/>
          </a:bodyPr>
          <a:lstStyle>
            <a:lvl1pPr algn="l">
              <a:defRPr sz="4050" b="1" cap="all" baseline="0">
                <a:solidFill>
                  <a:schemeClr val="tx1"/>
                </a:solidFill>
                <a:latin typeface="+mj-lt"/>
              </a:defRPr>
            </a:lvl1pPr>
          </a:lstStyle>
          <a:p>
            <a:r>
              <a:rPr lang="en-US" dirty="0"/>
              <a:t>CLICK TO EDIT MASTER TITLE SLIDE</a:t>
            </a:r>
          </a:p>
        </p:txBody>
      </p:sp>
      <p:sp>
        <p:nvSpPr>
          <p:cNvPr id="3" name="Subtitle 2"/>
          <p:cNvSpPr>
            <a:spLocks noGrp="1"/>
          </p:cNvSpPr>
          <p:nvPr>
            <p:ph type="subTitle" idx="1"/>
          </p:nvPr>
        </p:nvSpPr>
        <p:spPr>
          <a:xfrm>
            <a:off x="339556" y="3200116"/>
            <a:ext cx="4114682" cy="499912"/>
          </a:xfrm>
        </p:spPr>
        <p:txBody>
          <a:bodyPr lIns="0" anchor="t">
            <a:normAutofit/>
          </a:bodyPr>
          <a:lstStyle>
            <a:lvl1pPr marL="0" indent="0" algn="l">
              <a:buNone/>
              <a:defRPr sz="1125" b="0">
                <a:solidFill>
                  <a:schemeClr val="tx1">
                    <a:lumMod val="50000"/>
                    <a:lumOff val="50000"/>
                  </a:schemeClr>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7" name="Date Placeholder 6"/>
          <p:cNvSpPr>
            <a:spLocks noGrp="1"/>
          </p:cNvSpPr>
          <p:nvPr>
            <p:ph type="dt" sz="half" idx="10"/>
          </p:nvPr>
        </p:nvSpPr>
        <p:spPr>
          <a:xfrm>
            <a:off x="339555" y="1981747"/>
            <a:ext cx="887187" cy="283472"/>
          </a:xfrm>
          <a:solidFill>
            <a:schemeClr val="accent1"/>
          </a:solidFill>
        </p:spPr>
        <p:txBody>
          <a:bodyPr/>
          <a:lstStyle>
            <a:lvl1pPr>
              <a:defRPr sz="825">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fld id="{A318C6E2-4AA5-436E-9815-715E9B2235FA}" type="datetime1">
              <a:rPr lang="en-US" smtClean="0"/>
              <a:pPr/>
              <a:t>3/24/2023</a:t>
            </a:fld>
            <a:endParaRPr lang="en-US" dirty="0"/>
          </a:p>
        </p:txBody>
      </p:sp>
      <p:sp>
        <p:nvSpPr>
          <p:cNvPr id="8" name="Footer Placeholder 7"/>
          <p:cNvSpPr>
            <a:spLocks noGrp="1"/>
          </p:cNvSpPr>
          <p:nvPr>
            <p:ph type="ftr" sz="quarter" idx="11"/>
          </p:nvPr>
        </p:nvSpPr>
        <p:spPr>
          <a:xfrm>
            <a:off x="4967756" y="4782924"/>
            <a:ext cx="3220281" cy="187753"/>
          </a:xfrm>
          <a:prstGeom prst="rect">
            <a:avLst/>
          </a:prstGeom>
        </p:spPr>
        <p:txBody>
          <a:bodyPr/>
          <a:lstStyle>
            <a:lvl1pPr algn="ctr">
              <a:defRPr/>
            </a:lvl1pPr>
          </a:lstStyle>
          <a:p>
            <a:r>
              <a:rPr lang="en-US"/>
              <a:t>PRESENTATION TITLE</a:t>
            </a:r>
            <a:endParaRPr lang="en-US" dirty="0"/>
          </a:p>
        </p:txBody>
      </p:sp>
      <p:sp>
        <p:nvSpPr>
          <p:cNvPr id="9" name="Slide Number Placeholder 8"/>
          <p:cNvSpPr>
            <a:spLocks noGrp="1"/>
          </p:cNvSpPr>
          <p:nvPr>
            <p:ph type="sldNum" sz="quarter" idx="12"/>
          </p:nvPr>
        </p:nvSpPr>
        <p:spPr>
          <a:xfrm>
            <a:off x="8361312" y="4782924"/>
            <a:ext cx="415425" cy="187753"/>
          </a:xfrm>
        </p:spPr>
        <p:txBody>
          <a:bodyPr/>
          <a:lstStyle>
            <a:lvl1pPr algn="ctr">
              <a:defRPr/>
            </a:lvl1pPr>
          </a:lstStyle>
          <a:p>
            <a:fld id="{93005692-73BE-493E-93AB-ECD6027A7652}" type="slidenum">
              <a:rPr lang="en-US" smtClean="0"/>
              <a:pPr/>
              <a:t>‹#›</a:t>
            </a:fld>
            <a:endParaRPr lang="en-US" dirty="0"/>
          </a:p>
        </p:txBody>
      </p:sp>
      <p:sp>
        <p:nvSpPr>
          <p:cNvPr id="19" name="Rectangle 18"/>
          <p:cNvSpPr/>
          <p:nvPr userDrawn="1"/>
        </p:nvSpPr>
        <p:spPr>
          <a:xfrm>
            <a:off x="1" y="148936"/>
            <a:ext cx="2311648" cy="14893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4" name="Rectangle 23"/>
          <p:cNvSpPr/>
          <p:nvPr userDrawn="1"/>
        </p:nvSpPr>
        <p:spPr>
          <a:xfrm>
            <a:off x="2288114" y="148936"/>
            <a:ext cx="2285296" cy="14893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5" name="Rectangle 24"/>
          <p:cNvSpPr/>
          <p:nvPr userDrawn="1"/>
        </p:nvSpPr>
        <p:spPr>
          <a:xfrm>
            <a:off x="4573410" y="148936"/>
            <a:ext cx="2285296" cy="14893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6" name="Rectangle 25"/>
          <p:cNvSpPr/>
          <p:nvPr userDrawn="1"/>
        </p:nvSpPr>
        <p:spPr>
          <a:xfrm>
            <a:off x="6858705" y="148936"/>
            <a:ext cx="2285296" cy="14893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7" name="Rectangle 26"/>
          <p:cNvSpPr/>
          <p:nvPr userDrawn="1"/>
        </p:nvSpPr>
        <p:spPr>
          <a:xfrm>
            <a:off x="1" y="0"/>
            <a:ext cx="9143999" cy="14893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Tree>
    <p:extLst>
      <p:ext uri="{BB962C8B-B14F-4D97-AF65-F5344CB8AC3E}">
        <p14:creationId xmlns:p14="http://schemas.microsoft.com/office/powerpoint/2010/main" val="3389514979"/>
      </p:ext>
    </p:extLst>
  </p:cSld>
  <p:clrMapOvr>
    <a:masterClrMapping/>
  </p:clrMapOvr>
  <p:transition spd="slow">
    <p:push dir="u"/>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94911" y="1047144"/>
            <a:ext cx="4157035" cy="502703"/>
          </a:xfrm>
        </p:spPr>
        <p:txBody>
          <a:bodyPr anchor="b">
            <a:noAutofit/>
          </a:bodyPr>
          <a:lstStyle>
            <a:lvl1pPr marL="0" indent="0">
              <a:buNone/>
              <a:defRPr sz="2100" b="1" baseline="0">
                <a:latin typeface="+mn-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194911" y="1638300"/>
            <a:ext cx="4157035" cy="2885209"/>
          </a:xfrm>
        </p:spPr>
        <p:txBody>
          <a:bodyPr>
            <a:normAutofit/>
          </a:bodyPr>
          <a:lstStyle>
            <a:lvl1pPr marL="216694" indent="-216694">
              <a:spcBef>
                <a:spcPts val="600"/>
              </a:spcBef>
              <a:spcAft>
                <a:spcPts val="600"/>
              </a:spcAft>
              <a:buFont typeface="Wingdings" charset="2"/>
              <a:buChar char="§"/>
              <a:defRPr sz="1500"/>
            </a:lvl1pPr>
            <a:lvl2pPr marL="514350" indent="-171450">
              <a:spcBef>
                <a:spcPts val="600"/>
              </a:spcBef>
              <a:spcAft>
                <a:spcPts val="600"/>
              </a:spcAft>
              <a:buFont typeface="Wingdings" charset="2"/>
              <a:buChar char="§"/>
              <a:defRPr sz="1350"/>
            </a:lvl2pPr>
            <a:lvl3pPr marL="857250" indent="-171450">
              <a:spcBef>
                <a:spcPts val="600"/>
              </a:spcBef>
              <a:spcAft>
                <a:spcPts val="600"/>
              </a:spcAft>
              <a:buFont typeface="Wingdings" charset="2"/>
              <a:buChar char="§"/>
              <a:defRPr sz="1200"/>
            </a:lvl3pPr>
            <a:lvl4pPr marL="1200150" indent="-171450">
              <a:spcBef>
                <a:spcPts val="600"/>
              </a:spcBef>
              <a:spcAft>
                <a:spcPts val="600"/>
              </a:spcAft>
              <a:buFont typeface="Wingdings" charset="2"/>
              <a:buChar char="§"/>
              <a:defRPr sz="1050"/>
            </a:lvl4pPr>
            <a:lvl5pPr marL="1543050" indent="-171450">
              <a:spcBef>
                <a:spcPts val="600"/>
              </a:spcBef>
              <a:spcAft>
                <a:spcPts val="600"/>
              </a:spcAft>
              <a:buFont typeface="Wingdings" charset="2"/>
              <a:buChar char="§"/>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77115" y="1047144"/>
            <a:ext cx="4195094" cy="502703"/>
          </a:xfrm>
        </p:spPr>
        <p:txBody>
          <a:bodyPr anchor="b">
            <a:normAutofit/>
          </a:bodyPr>
          <a:lstStyle>
            <a:lvl1pPr marL="0" indent="0">
              <a:buNone/>
              <a:defRPr sz="2100" b="1">
                <a:latin typeface="+mn-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77115" y="1638300"/>
            <a:ext cx="4195094" cy="2885209"/>
          </a:xfrm>
        </p:spPr>
        <p:txBody>
          <a:bodyPr>
            <a:normAutofit/>
          </a:bodyPr>
          <a:lstStyle>
            <a:lvl1pPr marL="216694" indent="-216694">
              <a:spcBef>
                <a:spcPts val="600"/>
              </a:spcBef>
              <a:spcAft>
                <a:spcPts val="600"/>
              </a:spcAft>
              <a:buFont typeface="Wingdings" charset="2"/>
              <a:buChar char="§"/>
              <a:defRPr sz="1500"/>
            </a:lvl1pPr>
            <a:lvl2pPr marL="514350" indent="-171450">
              <a:spcBef>
                <a:spcPts val="600"/>
              </a:spcBef>
              <a:spcAft>
                <a:spcPts val="600"/>
              </a:spcAft>
              <a:buFont typeface="Wingdings" charset="2"/>
              <a:buChar char="§"/>
              <a:defRPr sz="1350"/>
            </a:lvl2pPr>
            <a:lvl3pPr marL="857250" indent="-171450">
              <a:spcBef>
                <a:spcPts val="600"/>
              </a:spcBef>
              <a:spcAft>
                <a:spcPts val="600"/>
              </a:spcAft>
              <a:buFont typeface="Wingdings" charset="2"/>
              <a:buChar char="§"/>
              <a:defRPr sz="1200"/>
            </a:lvl3pPr>
            <a:lvl4pPr marL="1200150" indent="-171450">
              <a:spcBef>
                <a:spcPts val="600"/>
              </a:spcBef>
              <a:spcAft>
                <a:spcPts val="600"/>
              </a:spcAft>
              <a:buFont typeface="Wingdings" charset="2"/>
              <a:buChar char="§"/>
              <a:defRPr sz="1050"/>
            </a:lvl4pPr>
            <a:lvl5pPr marL="1543050" indent="-171450">
              <a:spcBef>
                <a:spcPts val="600"/>
              </a:spcBef>
              <a:spcAft>
                <a:spcPts val="600"/>
              </a:spcAft>
              <a:buFont typeface="Wingdings" charset="2"/>
              <a:buChar char="§"/>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itle 9"/>
          <p:cNvSpPr>
            <a:spLocks noGrp="1"/>
          </p:cNvSpPr>
          <p:nvPr>
            <p:ph type="title" hasCustomPrompt="1"/>
          </p:nvPr>
        </p:nvSpPr>
        <p:spPr>
          <a:xfrm>
            <a:off x="194913" y="325582"/>
            <a:ext cx="8677297" cy="671945"/>
          </a:xfrm>
        </p:spPr>
        <p:txBody>
          <a:bodyPr/>
          <a:lstStyle>
            <a:lvl1pPr>
              <a:defRPr b="1"/>
            </a:lvl1pPr>
          </a:lstStyle>
          <a:p>
            <a:r>
              <a:rPr lang="en-US" dirty="0"/>
              <a:t>CLICK TO EDIT MASTER TITLE STYLE</a:t>
            </a:r>
          </a:p>
        </p:txBody>
      </p:sp>
      <p:sp>
        <p:nvSpPr>
          <p:cNvPr id="2" name="Date Placeholder 1"/>
          <p:cNvSpPr>
            <a:spLocks noGrp="1"/>
          </p:cNvSpPr>
          <p:nvPr>
            <p:ph type="dt" sz="half" idx="10"/>
          </p:nvPr>
        </p:nvSpPr>
        <p:spPr/>
        <p:txBody>
          <a:bodyPr/>
          <a:lstStyle/>
          <a:p>
            <a:fld id="{C17F432B-3FBE-4889-963D-BF97BFBB7D3F}" type="datetime1">
              <a:rPr lang="en-US" smtClean="0"/>
              <a:t>3/24/2023</a:t>
            </a:fld>
            <a:endParaRPr lang="en-US" dirty="0"/>
          </a:p>
        </p:txBody>
      </p:sp>
      <p:sp>
        <p:nvSpPr>
          <p:cNvPr id="12" name="Slide Number Placeholder 11"/>
          <p:cNvSpPr>
            <a:spLocks noGrp="1"/>
          </p:cNvSpPr>
          <p:nvPr>
            <p:ph type="sldNum" sz="quarter" idx="12"/>
          </p:nvPr>
        </p:nvSpPr>
        <p:spPr/>
        <p:txBody>
          <a:bodyPr/>
          <a:lstStyle/>
          <a:p>
            <a:r>
              <a:rPr lang="en-US" dirty="0"/>
              <a:t>PAGE  </a:t>
            </a:r>
            <a:fld id="{93005692-73BE-493E-93AB-ECD6027A7652}" type="slidenum">
              <a:rPr lang="en-US" smtClean="0"/>
              <a:pPr/>
              <a:t>‹#›</a:t>
            </a:fld>
            <a:endParaRPr lang="en-US" dirty="0"/>
          </a:p>
        </p:txBody>
      </p:sp>
    </p:spTree>
    <p:extLst>
      <p:ext uri="{BB962C8B-B14F-4D97-AF65-F5344CB8AC3E}">
        <p14:creationId xmlns:p14="http://schemas.microsoft.com/office/powerpoint/2010/main" val="2653023536"/>
      </p:ext>
    </p:extLst>
  </p:cSld>
  <p:clrMapOvr>
    <a:masterClrMapping/>
  </p:clrMapOvr>
  <p:transition spd="slow">
    <p:push dir="u"/>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1"/>
            </a:lvl1pPr>
          </a:lstStyle>
          <a:p>
            <a:r>
              <a:rPr lang="en-US" dirty="0"/>
              <a:t>CLICK TO EDIT MASTER TITLE STYLE</a:t>
            </a:r>
          </a:p>
        </p:txBody>
      </p:sp>
      <p:sp>
        <p:nvSpPr>
          <p:cNvPr id="6" name="Date Placeholder 5"/>
          <p:cNvSpPr>
            <a:spLocks noGrp="1"/>
          </p:cNvSpPr>
          <p:nvPr>
            <p:ph type="dt" sz="half" idx="10"/>
          </p:nvPr>
        </p:nvSpPr>
        <p:spPr/>
        <p:txBody>
          <a:bodyPr/>
          <a:lstStyle/>
          <a:p>
            <a:fld id="{310CCC04-1E76-41EE-A8AC-75AD85313D09}" type="datetime1">
              <a:rPr lang="en-US" smtClean="0"/>
              <a:t>3/24/2023</a:t>
            </a:fld>
            <a:endParaRPr lang="en-US" dirty="0"/>
          </a:p>
        </p:txBody>
      </p:sp>
      <p:sp>
        <p:nvSpPr>
          <p:cNvPr id="8" name="Slide Number Placeholder 7"/>
          <p:cNvSpPr>
            <a:spLocks noGrp="1"/>
          </p:cNvSpPr>
          <p:nvPr>
            <p:ph type="sldNum" sz="quarter" idx="12"/>
          </p:nvPr>
        </p:nvSpPr>
        <p:spPr/>
        <p:txBody>
          <a:bodyPr/>
          <a:lstStyle/>
          <a:p>
            <a:r>
              <a:rPr lang="en-US" dirty="0"/>
              <a:t>PAGE  </a:t>
            </a:r>
            <a:fld id="{93005692-73BE-493E-93AB-ECD6027A7652}" type="slidenum">
              <a:rPr lang="en-US" smtClean="0"/>
              <a:pPr/>
              <a:t>‹#›</a:t>
            </a:fld>
            <a:endParaRPr lang="en-US" dirty="0"/>
          </a:p>
        </p:txBody>
      </p:sp>
    </p:spTree>
    <p:extLst>
      <p:ext uri="{BB962C8B-B14F-4D97-AF65-F5344CB8AC3E}">
        <p14:creationId xmlns:p14="http://schemas.microsoft.com/office/powerpoint/2010/main" val="2323775084"/>
      </p:ext>
    </p:extLst>
  </p:cSld>
  <p:clrMapOvr>
    <a:masterClrMapping/>
  </p:clrMapOvr>
  <p:transition spd="slow">
    <p:push dir="u"/>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83974A9E-84AC-4661-9381-CC35B09E47F7}" type="datetime1">
              <a:rPr lang="en-US" smtClean="0"/>
              <a:t>3/24/2023</a:t>
            </a:fld>
            <a:endParaRPr lang="en-US" dirty="0"/>
          </a:p>
        </p:txBody>
      </p:sp>
      <p:sp>
        <p:nvSpPr>
          <p:cNvPr id="7" name="Slide Number Placeholder 6"/>
          <p:cNvSpPr>
            <a:spLocks noGrp="1"/>
          </p:cNvSpPr>
          <p:nvPr>
            <p:ph type="sldNum" sz="quarter" idx="12"/>
          </p:nvPr>
        </p:nvSpPr>
        <p:spPr/>
        <p:txBody>
          <a:bodyPr/>
          <a:lstStyle/>
          <a:p>
            <a:r>
              <a:rPr lang="en-US" dirty="0"/>
              <a:t>PAGE  </a:t>
            </a:r>
            <a:fld id="{93005692-73BE-493E-93AB-ECD6027A7652}" type="slidenum">
              <a:rPr lang="en-US" smtClean="0"/>
              <a:pPr/>
              <a:t>‹#›</a:t>
            </a:fld>
            <a:endParaRPr lang="en-US" dirty="0"/>
          </a:p>
        </p:txBody>
      </p:sp>
    </p:spTree>
    <p:extLst>
      <p:ext uri="{BB962C8B-B14F-4D97-AF65-F5344CB8AC3E}">
        <p14:creationId xmlns:p14="http://schemas.microsoft.com/office/powerpoint/2010/main" val="1760255944"/>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blank" preserve="1">
  <p:cSld name="Blank_NoBkgrd">
    <p:spTree>
      <p:nvGrpSpPr>
        <p:cNvPr id="1" name=""/>
        <p:cNvGrpSpPr/>
        <p:nvPr/>
      </p:nvGrpSpPr>
      <p:grpSpPr>
        <a:xfrm>
          <a:off x="0" y="0"/>
          <a:ext cx="0" cy="0"/>
          <a:chOff x="0" y="0"/>
          <a:chExt cx="0" cy="0"/>
        </a:xfrm>
      </p:grpSpPr>
      <p:sp>
        <p:nvSpPr>
          <p:cNvPr id="5" name="Date Placeholder 4"/>
          <p:cNvSpPr>
            <a:spLocks noGrp="1"/>
          </p:cNvSpPr>
          <p:nvPr>
            <p:ph type="dt" sz="half" idx="10"/>
          </p:nvPr>
        </p:nvSpPr>
        <p:spPr>
          <a:xfrm>
            <a:off x="8063253" y="4751482"/>
            <a:ext cx="885836" cy="187753"/>
          </a:xfrm>
        </p:spPr>
        <p:txBody>
          <a:bodyPr/>
          <a:lstStyle/>
          <a:p>
            <a:fld id="{1E55829F-8847-4C2A-8DD0-690EAD78E53F}" type="datetime1">
              <a:rPr lang="en-US" smtClean="0"/>
              <a:t>3/24/2023</a:t>
            </a:fld>
            <a:endParaRPr lang="en-US" dirty="0"/>
          </a:p>
        </p:txBody>
      </p:sp>
      <p:sp>
        <p:nvSpPr>
          <p:cNvPr id="7" name="Slide Number Placeholder 6"/>
          <p:cNvSpPr>
            <a:spLocks noGrp="1"/>
          </p:cNvSpPr>
          <p:nvPr>
            <p:ph type="sldNum" sz="quarter" idx="12"/>
          </p:nvPr>
        </p:nvSpPr>
        <p:spPr/>
        <p:txBody>
          <a:bodyPr/>
          <a:lstStyle/>
          <a:p>
            <a:r>
              <a:rPr lang="en-US" dirty="0"/>
              <a:t>PAGE  </a:t>
            </a:r>
            <a:fld id="{93005692-73BE-493E-93AB-ECD6027A7652}" type="slidenum">
              <a:rPr lang="en-US" smtClean="0"/>
              <a:pPr/>
              <a:t>‹#›</a:t>
            </a:fld>
            <a:endParaRPr lang="en-US" dirty="0"/>
          </a:p>
        </p:txBody>
      </p:sp>
      <p:grpSp>
        <p:nvGrpSpPr>
          <p:cNvPr id="8" name="Group 7">
            <a:extLst>
              <a:ext uri="{FF2B5EF4-FFF2-40B4-BE49-F238E27FC236}">
                <a16:creationId xmlns:a16="http://schemas.microsoft.com/office/drawing/2014/main" id="{CE2D4160-4A25-214B-B0DD-33C1D7760F82}"/>
              </a:ext>
            </a:extLst>
          </p:cNvPr>
          <p:cNvGrpSpPr/>
          <p:nvPr userDrawn="1"/>
        </p:nvGrpSpPr>
        <p:grpSpPr>
          <a:xfrm>
            <a:off x="0" y="0"/>
            <a:ext cx="9144000" cy="297873"/>
            <a:chOff x="0" y="0"/>
            <a:chExt cx="12192000" cy="397164"/>
          </a:xfrm>
        </p:grpSpPr>
        <p:sp>
          <p:nvSpPr>
            <p:cNvPr id="9" name="Rectangle 8">
              <a:extLst>
                <a:ext uri="{FF2B5EF4-FFF2-40B4-BE49-F238E27FC236}">
                  <a16:creationId xmlns:a16="http://schemas.microsoft.com/office/drawing/2014/main" id="{F7FFB46B-498F-AE4A-B9A7-4C6AB5B81AAF}"/>
                </a:ext>
              </a:extLst>
            </p:cNvPr>
            <p:cNvSpPr/>
            <p:nvPr userDrawn="1"/>
          </p:nvSpPr>
          <p:spPr>
            <a:xfrm>
              <a:off x="1" y="198582"/>
              <a:ext cx="3082197" cy="1985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0" name="Rectangle 9">
              <a:extLst>
                <a:ext uri="{FF2B5EF4-FFF2-40B4-BE49-F238E27FC236}">
                  <a16:creationId xmlns:a16="http://schemas.microsoft.com/office/drawing/2014/main" id="{277A2065-ED1B-724B-9396-45C1760E61EB}"/>
                </a:ext>
              </a:extLst>
            </p:cNvPr>
            <p:cNvSpPr/>
            <p:nvPr userDrawn="1"/>
          </p:nvSpPr>
          <p:spPr>
            <a:xfrm>
              <a:off x="3050818" y="198582"/>
              <a:ext cx="3047061" cy="1985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1" name="Rectangle 10">
              <a:extLst>
                <a:ext uri="{FF2B5EF4-FFF2-40B4-BE49-F238E27FC236}">
                  <a16:creationId xmlns:a16="http://schemas.microsoft.com/office/drawing/2014/main" id="{BBD3DEAB-7BCF-4A44-8C12-F5B4318DA822}"/>
                </a:ext>
              </a:extLst>
            </p:cNvPr>
            <p:cNvSpPr/>
            <p:nvPr userDrawn="1"/>
          </p:nvSpPr>
          <p:spPr>
            <a:xfrm>
              <a:off x="6097879" y="198582"/>
              <a:ext cx="3047061" cy="1985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2" name="Rectangle 11">
              <a:extLst>
                <a:ext uri="{FF2B5EF4-FFF2-40B4-BE49-F238E27FC236}">
                  <a16:creationId xmlns:a16="http://schemas.microsoft.com/office/drawing/2014/main" id="{C530BD48-AC82-AD43-8C23-93AE5272CAC7}"/>
                </a:ext>
              </a:extLst>
            </p:cNvPr>
            <p:cNvSpPr/>
            <p:nvPr userDrawn="1"/>
          </p:nvSpPr>
          <p:spPr>
            <a:xfrm>
              <a:off x="9144939" y="198582"/>
              <a:ext cx="3047061" cy="1985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3" name="Rectangle 12">
              <a:extLst>
                <a:ext uri="{FF2B5EF4-FFF2-40B4-BE49-F238E27FC236}">
                  <a16:creationId xmlns:a16="http://schemas.microsoft.com/office/drawing/2014/main" id="{C026E371-D75A-604E-88BB-90AFCE90362A}"/>
                </a:ext>
              </a:extLst>
            </p:cNvPr>
            <p:cNvSpPr/>
            <p:nvPr userDrawn="1"/>
          </p:nvSpPr>
          <p:spPr>
            <a:xfrm>
              <a:off x="0" y="0"/>
              <a:ext cx="12191999" cy="1985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spTree>
    <p:extLst>
      <p:ext uri="{BB962C8B-B14F-4D97-AF65-F5344CB8AC3E}">
        <p14:creationId xmlns:p14="http://schemas.microsoft.com/office/powerpoint/2010/main" val="1542755652"/>
      </p:ext>
    </p:extLst>
  </p:cSld>
  <p:clrMapOvr>
    <a:masterClrMapping/>
  </p:clrMapOvr>
  <p:transition spd="slow">
    <p:push dir="u"/>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Context or Quot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947554" y="928256"/>
            <a:ext cx="3248891" cy="682652"/>
          </a:xfrm>
        </p:spPr>
        <p:txBody>
          <a:bodyPr anchor="b">
            <a:normAutofit/>
          </a:bodyPr>
          <a:lstStyle>
            <a:lvl1pPr algn="ctr">
              <a:defRPr sz="2100" b="1" cap="all" baseline="0"/>
            </a:lvl1pPr>
          </a:lstStyle>
          <a:p>
            <a:r>
              <a:rPr lang="en-US" dirty="0"/>
              <a:t>CONTEXT or THEME</a:t>
            </a:r>
          </a:p>
        </p:txBody>
      </p:sp>
      <p:sp>
        <p:nvSpPr>
          <p:cNvPr id="3" name="Date Placeholder 2"/>
          <p:cNvSpPr>
            <a:spLocks noGrp="1"/>
          </p:cNvSpPr>
          <p:nvPr>
            <p:ph type="dt" sz="half" idx="10"/>
          </p:nvPr>
        </p:nvSpPr>
        <p:spPr>
          <a:xfrm>
            <a:off x="8063253" y="4751482"/>
            <a:ext cx="885836" cy="187753"/>
          </a:xfrm>
        </p:spPr>
        <p:txBody>
          <a:bodyPr/>
          <a:lstStyle/>
          <a:p>
            <a:fld id="{5FDFC970-B950-4395-A833-47227D4A68CA}" type="datetime1">
              <a:rPr lang="en-US" smtClean="0"/>
              <a:t>3/24/2023</a:t>
            </a:fld>
            <a:endParaRPr lang="en-US" dirty="0"/>
          </a:p>
        </p:txBody>
      </p:sp>
      <p:sp>
        <p:nvSpPr>
          <p:cNvPr id="4" name="Footer Placeholder 3"/>
          <p:cNvSpPr>
            <a:spLocks noGrp="1"/>
          </p:cNvSpPr>
          <p:nvPr>
            <p:ph type="ftr" sz="quarter" idx="11"/>
          </p:nvPr>
        </p:nvSpPr>
        <p:spPr>
          <a:xfrm>
            <a:off x="194912" y="4751482"/>
            <a:ext cx="3919888" cy="187753"/>
          </a:xfrm>
          <a:prstGeom prst="rect">
            <a:avLst/>
          </a:prstGeom>
        </p:spPr>
        <p:txBody>
          <a:bodyPr/>
          <a:lstStyle/>
          <a:p>
            <a:r>
              <a:rPr lang="en-US"/>
              <a:t>PRESENTATION TITLE</a:t>
            </a:r>
            <a:endParaRPr lang="en-US" dirty="0"/>
          </a:p>
        </p:txBody>
      </p:sp>
      <p:sp>
        <p:nvSpPr>
          <p:cNvPr id="5" name="Slide Number Placeholder 4"/>
          <p:cNvSpPr>
            <a:spLocks noGrp="1"/>
          </p:cNvSpPr>
          <p:nvPr>
            <p:ph type="sldNum" sz="quarter" idx="12"/>
          </p:nvPr>
        </p:nvSpPr>
        <p:spPr/>
        <p:txBody>
          <a:bodyPr/>
          <a:lstStyle/>
          <a:p>
            <a:r>
              <a:rPr lang="en-US" dirty="0"/>
              <a:t>PAGE  </a:t>
            </a:r>
            <a:fld id="{93005692-73BE-493E-93AB-ECD6027A7652}" type="slidenum">
              <a:rPr lang="en-US" smtClean="0"/>
              <a:pPr/>
              <a:t>‹#›</a:t>
            </a:fld>
            <a:endParaRPr lang="en-US" dirty="0"/>
          </a:p>
        </p:txBody>
      </p:sp>
      <p:cxnSp>
        <p:nvCxnSpPr>
          <p:cNvPr id="12" name="Straight Connector 11"/>
          <p:cNvCxnSpPr/>
          <p:nvPr userDrawn="1"/>
        </p:nvCxnSpPr>
        <p:spPr>
          <a:xfrm>
            <a:off x="2947555" y="1683328"/>
            <a:ext cx="3248891" cy="0"/>
          </a:xfrm>
          <a:prstGeom prst="line">
            <a:avLst/>
          </a:prstGeom>
          <a:ln w="1587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userDrawn="1"/>
        </p:nvCxnSpPr>
        <p:spPr>
          <a:xfrm>
            <a:off x="2947555" y="3501737"/>
            <a:ext cx="3248891" cy="0"/>
          </a:xfrm>
          <a:prstGeom prst="line">
            <a:avLst/>
          </a:prstGeom>
          <a:ln w="15875"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 Placeholder 14"/>
          <p:cNvSpPr>
            <a:spLocks noGrp="1"/>
          </p:cNvSpPr>
          <p:nvPr>
            <p:ph type="body" sz="quarter" idx="13"/>
          </p:nvPr>
        </p:nvSpPr>
        <p:spPr>
          <a:xfrm>
            <a:off x="495300" y="1815270"/>
            <a:ext cx="8153400" cy="1585913"/>
          </a:xfrm>
        </p:spPr>
        <p:txBody>
          <a:bodyPr anchor="ctr">
            <a:normAutofit/>
          </a:bodyPr>
          <a:lstStyle>
            <a:lvl1pPr marL="0" indent="0" algn="ctr">
              <a:lnSpc>
                <a:spcPct val="100000"/>
              </a:lnSpc>
              <a:buNone/>
              <a:defRPr sz="2100"/>
            </a:lvl1pPr>
            <a:lvl2pPr algn="ctr">
              <a:defRPr/>
            </a:lvl2pPr>
            <a:lvl3pPr algn="ctr">
              <a:defRPr/>
            </a:lvl3pPr>
            <a:lvl4pPr algn="ctr">
              <a:defRPr/>
            </a:lvl4pPr>
            <a:lvl5pPr algn="ctr">
              <a:defRPr/>
            </a:lvl5pPr>
          </a:lstStyle>
          <a:p>
            <a:pPr lvl="0"/>
            <a:r>
              <a:rPr lang="en-US"/>
              <a:t>Click to edit Master text styles</a:t>
            </a:r>
          </a:p>
        </p:txBody>
      </p:sp>
      <p:sp>
        <p:nvSpPr>
          <p:cNvPr id="17" name="Text Placeholder 16"/>
          <p:cNvSpPr>
            <a:spLocks noGrp="1"/>
          </p:cNvSpPr>
          <p:nvPr>
            <p:ph type="body" sz="quarter" idx="14"/>
          </p:nvPr>
        </p:nvSpPr>
        <p:spPr>
          <a:xfrm>
            <a:off x="2947555" y="3588544"/>
            <a:ext cx="3248891" cy="207169"/>
          </a:xfr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lgn="ctr">
              <a:buNone/>
              <a:defRPr lang="en-US" sz="900" b="1" cap="all" baseline="0" dirty="0" smtClean="0">
                <a:solidFill>
                  <a:schemeClr val="tx1">
                    <a:lumMod val="65000"/>
                    <a:lumOff val="35000"/>
                  </a:schemeClr>
                </a:solidFill>
                <a:latin typeface="Verdana" panose="020B0604030504040204" pitchFamily="34" charset="0"/>
                <a:ea typeface="Verdana" panose="020B0604030504040204" pitchFamily="34" charset="0"/>
                <a:cs typeface="Verdana" panose="020B0604030504040204" pitchFamily="34" charset="0"/>
              </a:defRPr>
            </a:lvl1pPr>
          </a:lstStyle>
          <a:p>
            <a:pPr marL="0" lvl="0" algn="ctr"/>
            <a:r>
              <a:rPr lang="en-US"/>
              <a:t>Click to edit Master text styles</a:t>
            </a:r>
          </a:p>
        </p:txBody>
      </p:sp>
      <p:grpSp>
        <p:nvGrpSpPr>
          <p:cNvPr id="10" name="Group 9">
            <a:extLst>
              <a:ext uri="{FF2B5EF4-FFF2-40B4-BE49-F238E27FC236}">
                <a16:creationId xmlns:a16="http://schemas.microsoft.com/office/drawing/2014/main" id="{CD9AFB0B-41DD-F947-A857-F70C3043CB58}"/>
              </a:ext>
            </a:extLst>
          </p:cNvPr>
          <p:cNvGrpSpPr/>
          <p:nvPr userDrawn="1"/>
        </p:nvGrpSpPr>
        <p:grpSpPr>
          <a:xfrm>
            <a:off x="0" y="0"/>
            <a:ext cx="9144000" cy="297873"/>
            <a:chOff x="0" y="0"/>
            <a:chExt cx="12192000" cy="397164"/>
          </a:xfrm>
        </p:grpSpPr>
        <p:sp>
          <p:nvSpPr>
            <p:cNvPr id="11" name="Rectangle 10">
              <a:extLst>
                <a:ext uri="{FF2B5EF4-FFF2-40B4-BE49-F238E27FC236}">
                  <a16:creationId xmlns:a16="http://schemas.microsoft.com/office/drawing/2014/main" id="{C76CD61E-7E92-D14D-9C2B-ACA64B9951C1}"/>
                </a:ext>
              </a:extLst>
            </p:cNvPr>
            <p:cNvSpPr/>
            <p:nvPr userDrawn="1"/>
          </p:nvSpPr>
          <p:spPr>
            <a:xfrm>
              <a:off x="1" y="198582"/>
              <a:ext cx="3082197" cy="1985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4" name="Rectangle 13">
              <a:extLst>
                <a:ext uri="{FF2B5EF4-FFF2-40B4-BE49-F238E27FC236}">
                  <a16:creationId xmlns:a16="http://schemas.microsoft.com/office/drawing/2014/main" id="{D7D0C72E-2BBA-454D-BD97-AC183A643FB8}"/>
                </a:ext>
              </a:extLst>
            </p:cNvPr>
            <p:cNvSpPr/>
            <p:nvPr userDrawn="1"/>
          </p:nvSpPr>
          <p:spPr>
            <a:xfrm>
              <a:off x="3050818" y="198582"/>
              <a:ext cx="3047061" cy="1985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6" name="Rectangle 15">
              <a:extLst>
                <a:ext uri="{FF2B5EF4-FFF2-40B4-BE49-F238E27FC236}">
                  <a16:creationId xmlns:a16="http://schemas.microsoft.com/office/drawing/2014/main" id="{CAA61640-FDAF-4345-8014-B6E2CE4F6002}"/>
                </a:ext>
              </a:extLst>
            </p:cNvPr>
            <p:cNvSpPr/>
            <p:nvPr userDrawn="1"/>
          </p:nvSpPr>
          <p:spPr>
            <a:xfrm>
              <a:off x="6097879" y="198582"/>
              <a:ext cx="3047061" cy="1985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8" name="Rectangle 17">
              <a:extLst>
                <a:ext uri="{FF2B5EF4-FFF2-40B4-BE49-F238E27FC236}">
                  <a16:creationId xmlns:a16="http://schemas.microsoft.com/office/drawing/2014/main" id="{2874264D-D990-F44D-9800-EA8DF5CA5159}"/>
                </a:ext>
              </a:extLst>
            </p:cNvPr>
            <p:cNvSpPr/>
            <p:nvPr userDrawn="1"/>
          </p:nvSpPr>
          <p:spPr>
            <a:xfrm>
              <a:off x="9144939" y="198582"/>
              <a:ext cx="3047061" cy="1985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9" name="Rectangle 18">
              <a:extLst>
                <a:ext uri="{FF2B5EF4-FFF2-40B4-BE49-F238E27FC236}">
                  <a16:creationId xmlns:a16="http://schemas.microsoft.com/office/drawing/2014/main" id="{856356CE-4984-C84D-82AE-A8CF95C81E59}"/>
                </a:ext>
              </a:extLst>
            </p:cNvPr>
            <p:cNvSpPr/>
            <p:nvPr userDrawn="1"/>
          </p:nvSpPr>
          <p:spPr>
            <a:xfrm>
              <a:off x="0" y="0"/>
              <a:ext cx="12191999" cy="1985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spTree>
    <p:extLst>
      <p:ext uri="{BB962C8B-B14F-4D97-AF65-F5344CB8AC3E}">
        <p14:creationId xmlns:p14="http://schemas.microsoft.com/office/powerpoint/2010/main" val="3561970966"/>
      </p:ext>
    </p:extLst>
  </p:cSld>
  <p:clrMapOvr>
    <a:masterClrMapping/>
  </p:clrMapOvr>
  <p:transition spd="slow">
    <p:push dir="u"/>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Context or Quote with Photo">
    <p:bg>
      <p:bgPr>
        <a:solidFill>
          <a:schemeClr val="bg2"/>
        </a:solidFill>
        <a:effectLst/>
      </p:bgPr>
    </p:bg>
    <p:spTree>
      <p:nvGrpSpPr>
        <p:cNvPr id="1" name=""/>
        <p:cNvGrpSpPr/>
        <p:nvPr/>
      </p:nvGrpSpPr>
      <p:grpSpPr>
        <a:xfrm>
          <a:off x="0" y="0"/>
          <a:ext cx="0" cy="0"/>
          <a:chOff x="0" y="0"/>
          <a:chExt cx="0" cy="0"/>
        </a:xfrm>
      </p:grpSpPr>
      <p:sp>
        <p:nvSpPr>
          <p:cNvPr id="7" name="Picture Placeholder 6"/>
          <p:cNvSpPr>
            <a:spLocks noGrp="1"/>
          </p:cNvSpPr>
          <p:nvPr>
            <p:ph type="pic" sz="quarter" idx="15"/>
          </p:nvPr>
        </p:nvSpPr>
        <p:spPr>
          <a:xfrm>
            <a:off x="4762714" y="605901"/>
            <a:ext cx="4080486" cy="4083865"/>
          </a:xfrm>
        </p:spPr>
        <p:txBody>
          <a:bodyPr/>
          <a:lstStyle/>
          <a:p>
            <a:r>
              <a:rPr lang="en-US"/>
              <a:t>Click icon to add picture</a:t>
            </a:r>
          </a:p>
        </p:txBody>
      </p:sp>
      <p:sp>
        <p:nvSpPr>
          <p:cNvPr id="2" name="Title 1"/>
          <p:cNvSpPr>
            <a:spLocks noGrp="1"/>
          </p:cNvSpPr>
          <p:nvPr>
            <p:ph type="title" hasCustomPrompt="1"/>
          </p:nvPr>
        </p:nvSpPr>
        <p:spPr>
          <a:xfrm>
            <a:off x="640772" y="928256"/>
            <a:ext cx="3248891" cy="682652"/>
          </a:xfrm>
        </p:spPr>
        <p:txBody>
          <a:bodyPr anchor="b">
            <a:normAutofit/>
          </a:bodyPr>
          <a:lstStyle>
            <a:lvl1pPr algn="ctr">
              <a:defRPr sz="2100" b="1" cap="all" baseline="0"/>
            </a:lvl1pPr>
          </a:lstStyle>
          <a:p>
            <a:r>
              <a:rPr lang="en-US" dirty="0"/>
              <a:t>CONTEXT or THEME</a:t>
            </a:r>
          </a:p>
        </p:txBody>
      </p:sp>
      <p:sp>
        <p:nvSpPr>
          <p:cNvPr id="3" name="Date Placeholder 2"/>
          <p:cNvSpPr>
            <a:spLocks noGrp="1"/>
          </p:cNvSpPr>
          <p:nvPr>
            <p:ph type="dt" sz="half" idx="10"/>
          </p:nvPr>
        </p:nvSpPr>
        <p:spPr>
          <a:xfrm>
            <a:off x="8063253" y="4751482"/>
            <a:ext cx="885836" cy="187753"/>
          </a:xfrm>
        </p:spPr>
        <p:txBody>
          <a:bodyPr/>
          <a:lstStyle/>
          <a:p>
            <a:fld id="{5FDFC970-B950-4395-A833-47227D4A68CA}" type="datetime1">
              <a:rPr lang="en-US" smtClean="0"/>
              <a:t>3/24/2023</a:t>
            </a:fld>
            <a:endParaRPr lang="en-US" dirty="0"/>
          </a:p>
        </p:txBody>
      </p:sp>
      <p:sp>
        <p:nvSpPr>
          <p:cNvPr id="4" name="Footer Placeholder 3"/>
          <p:cNvSpPr>
            <a:spLocks noGrp="1"/>
          </p:cNvSpPr>
          <p:nvPr>
            <p:ph type="ftr" sz="quarter" idx="11"/>
          </p:nvPr>
        </p:nvSpPr>
        <p:spPr>
          <a:xfrm>
            <a:off x="194912" y="4751482"/>
            <a:ext cx="2915434" cy="187753"/>
          </a:xfrm>
          <a:prstGeom prst="rect">
            <a:avLst/>
          </a:prstGeom>
        </p:spPr>
        <p:txBody>
          <a:bodyPr/>
          <a:lstStyle/>
          <a:p>
            <a:r>
              <a:rPr lang="en-US"/>
              <a:t>PRESENTATION TITLE</a:t>
            </a:r>
            <a:endParaRPr lang="en-US" dirty="0"/>
          </a:p>
        </p:txBody>
      </p:sp>
      <p:sp>
        <p:nvSpPr>
          <p:cNvPr id="5" name="Slide Number Placeholder 4"/>
          <p:cNvSpPr>
            <a:spLocks noGrp="1"/>
          </p:cNvSpPr>
          <p:nvPr>
            <p:ph type="sldNum" sz="quarter" idx="12"/>
          </p:nvPr>
        </p:nvSpPr>
        <p:spPr>
          <a:xfrm>
            <a:off x="3359728" y="4751482"/>
            <a:ext cx="762000" cy="187753"/>
          </a:xfrm>
        </p:spPr>
        <p:txBody>
          <a:bodyPr/>
          <a:lstStyle/>
          <a:p>
            <a:r>
              <a:rPr lang="en-US" dirty="0"/>
              <a:t>PAGE  </a:t>
            </a:r>
            <a:fld id="{93005692-73BE-493E-93AB-ECD6027A7652}" type="slidenum">
              <a:rPr lang="en-US" smtClean="0"/>
              <a:pPr/>
              <a:t>‹#›</a:t>
            </a:fld>
            <a:endParaRPr lang="en-US" dirty="0"/>
          </a:p>
        </p:txBody>
      </p:sp>
      <p:sp>
        <p:nvSpPr>
          <p:cNvPr id="15" name="Text Placeholder 14"/>
          <p:cNvSpPr>
            <a:spLocks noGrp="1"/>
          </p:cNvSpPr>
          <p:nvPr>
            <p:ph type="body" sz="quarter" idx="13"/>
          </p:nvPr>
        </p:nvSpPr>
        <p:spPr>
          <a:xfrm>
            <a:off x="408707" y="1806769"/>
            <a:ext cx="3713021" cy="1585913"/>
          </a:xfrm>
        </p:spPr>
        <p:txBody>
          <a:bodyPr anchor="ctr">
            <a:normAutofit/>
          </a:bodyPr>
          <a:lstStyle>
            <a:lvl1pPr marL="0" indent="0" algn="ctr">
              <a:lnSpc>
                <a:spcPct val="100000"/>
              </a:lnSpc>
              <a:buNone/>
              <a:defRPr sz="1650"/>
            </a:lvl1pPr>
            <a:lvl2pPr algn="ctr">
              <a:defRPr/>
            </a:lvl2pPr>
            <a:lvl3pPr algn="ctr">
              <a:defRPr/>
            </a:lvl3pPr>
            <a:lvl4pPr algn="ctr">
              <a:defRPr/>
            </a:lvl4pPr>
            <a:lvl5pPr algn="ctr">
              <a:defRPr/>
            </a:lvl5pPr>
          </a:lstStyle>
          <a:p>
            <a:pPr lvl="0"/>
            <a:r>
              <a:rPr lang="en-US"/>
              <a:t>Click to edit Master text styles</a:t>
            </a:r>
          </a:p>
        </p:txBody>
      </p:sp>
      <p:sp>
        <p:nvSpPr>
          <p:cNvPr id="17" name="Text Placeholder 16"/>
          <p:cNvSpPr>
            <a:spLocks noGrp="1"/>
          </p:cNvSpPr>
          <p:nvPr>
            <p:ph type="body" sz="quarter" idx="14"/>
          </p:nvPr>
        </p:nvSpPr>
        <p:spPr>
          <a:xfrm>
            <a:off x="640772" y="3588544"/>
            <a:ext cx="3248891" cy="207169"/>
          </a:xfr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lgn="ctr">
              <a:buNone/>
              <a:defRPr lang="en-US" sz="900" b="1" cap="all" baseline="0" dirty="0" smtClean="0">
                <a:solidFill>
                  <a:schemeClr val="tx1">
                    <a:lumMod val="65000"/>
                    <a:lumOff val="35000"/>
                  </a:schemeClr>
                </a:solidFill>
                <a:latin typeface="Verdana" panose="020B0604030504040204" pitchFamily="34" charset="0"/>
                <a:ea typeface="Verdana" panose="020B0604030504040204" pitchFamily="34" charset="0"/>
                <a:cs typeface="Verdana" panose="020B0604030504040204" pitchFamily="34" charset="0"/>
              </a:defRPr>
            </a:lvl1pPr>
          </a:lstStyle>
          <a:p>
            <a:pPr marL="0" lvl="0" algn="ctr"/>
            <a:r>
              <a:rPr lang="en-US"/>
              <a:t>Click to edit Master text styles</a:t>
            </a:r>
          </a:p>
        </p:txBody>
      </p:sp>
      <p:cxnSp>
        <p:nvCxnSpPr>
          <p:cNvPr id="10" name="Straight Connector 9"/>
          <p:cNvCxnSpPr/>
          <p:nvPr userDrawn="1"/>
        </p:nvCxnSpPr>
        <p:spPr>
          <a:xfrm>
            <a:off x="640773" y="1683328"/>
            <a:ext cx="3248891" cy="0"/>
          </a:xfrm>
          <a:prstGeom prst="line">
            <a:avLst/>
          </a:prstGeom>
          <a:ln w="1587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userDrawn="1"/>
        </p:nvCxnSpPr>
        <p:spPr>
          <a:xfrm>
            <a:off x="640773" y="3501737"/>
            <a:ext cx="3248891" cy="0"/>
          </a:xfrm>
          <a:prstGeom prst="line">
            <a:avLst/>
          </a:prstGeom>
          <a:ln w="15875" cap="rnd">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F6DF50DA-7B18-354A-ADC8-AE0388894B36}"/>
              </a:ext>
            </a:extLst>
          </p:cNvPr>
          <p:cNvGrpSpPr/>
          <p:nvPr userDrawn="1"/>
        </p:nvGrpSpPr>
        <p:grpSpPr>
          <a:xfrm>
            <a:off x="0" y="0"/>
            <a:ext cx="9144000" cy="297873"/>
            <a:chOff x="0" y="0"/>
            <a:chExt cx="12192000" cy="397164"/>
          </a:xfrm>
        </p:grpSpPr>
        <p:sp>
          <p:nvSpPr>
            <p:cNvPr id="13" name="Rectangle 12">
              <a:extLst>
                <a:ext uri="{FF2B5EF4-FFF2-40B4-BE49-F238E27FC236}">
                  <a16:creationId xmlns:a16="http://schemas.microsoft.com/office/drawing/2014/main" id="{FD30A8D4-6A5A-154F-B1A1-1EFA9143C0DF}"/>
                </a:ext>
              </a:extLst>
            </p:cNvPr>
            <p:cNvSpPr/>
            <p:nvPr userDrawn="1"/>
          </p:nvSpPr>
          <p:spPr>
            <a:xfrm>
              <a:off x="1" y="198582"/>
              <a:ext cx="3082197" cy="1985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4" name="Rectangle 13">
              <a:extLst>
                <a:ext uri="{FF2B5EF4-FFF2-40B4-BE49-F238E27FC236}">
                  <a16:creationId xmlns:a16="http://schemas.microsoft.com/office/drawing/2014/main" id="{2ABD13B1-A03B-334C-8443-736D9DCC4D25}"/>
                </a:ext>
              </a:extLst>
            </p:cNvPr>
            <p:cNvSpPr/>
            <p:nvPr userDrawn="1"/>
          </p:nvSpPr>
          <p:spPr>
            <a:xfrm>
              <a:off x="3050818" y="198582"/>
              <a:ext cx="3047061" cy="1985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6" name="Rectangle 15">
              <a:extLst>
                <a:ext uri="{FF2B5EF4-FFF2-40B4-BE49-F238E27FC236}">
                  <a16:creationId xmlns:a16="http://schemas.microsoft.com/office/drawing/2014/main" id="{1AE77912-2640-D24A-B1C4-A778B4DEDB3F}"/>
                </a:ext>
              </a:extLst>
            </p:cNvPr>
            <p:cNvSpPr/>
            <p:nvPr userDrawn="1"/>
          </p:nvSpPr>
          <p:spPr>
            <a:xfrm>
              <a:off x="6097879" y="198582"/>
              <a:ext cx="3047061" cy="1985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8" name="Rectangle 17">
              <a:extLst>
                <a:ext uri="{FF2B5EF4-FFF2-40B4-BE49-F238E27FC236}">
                  <a16:creationId xmlns:a16="http://schemas.microsoft.com/office/drawing/2014/main" id="{C343BB98-0911-ED45-99DF-3136DA24B6D5}"/>
                </a:ext>
              </a:extLst>
            </p:cNvPr>
            <p:cNvSpPr/>
            <p:nvPr userDrawn="1"/>
          </p:nvSpPr>
          <p:spPr>
            <a:xfrm>
              <a:off x="9144939" y="198582"/>
              <a:ext cx="3047061" cy="1985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9" name="Rectangle 18">
              <a:extLst>
                <a:ext uri="{FF2B5EF4-FFF2-40B4-BE49-F238E27FC236}">
                  <a16:creationId xmlns:a16="http://schemas.microsoft.com/office/drawing/2014/main" id="{32DE1CE2-C376-9C45-BAD5-76783368CF28}"/>
                </a:ext>
              </a:extLst>
            </p:cNvPr>
            <p:cNvSpPr/>
            <p:nvPr userDrawn="1"/>
          </p:nvSpPr>
          <p:spPr>
            <a:xfrm>
              <a:off x="0" y="0"/>
              <a:ext cx="12191999" cy="1985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spTree>
    <p:extLst>
      <p:ext uri="{BB962C8B-B14F-4D97-AF65-F5344CB8AC3E}">
        <p14:creationId xmlns:p14="http://schemas.microsoft.com/office/powerpoint/2010/main" val="2184208661"/>
      </p:ext>
    </p:extLst>
  </p:cSld>
  <p:clrMapOvr>
    <a:masterClrMapping/>
  </p:clrMapOvr>
  <p:transition spd="slow">
    <p:push dir="u"/>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Section Divider 1">
    <p:spTree>
      <p:nvGrpSpPr>
        <p:cNvPr id="1" name=""/>
        <p:cNvGrpSpPr/>
        <p:nvPr/>
      </p:nvGrpSpPr>
      <p:grpSpPr>
        <a:xfrm>
          <a:off x="0" y="0"/>
          <a:ext cx="0" cy="0"/>
          <a:chOff x="0" y="0"/>
          <a:chExt cx="0" cy="0"/>
        </a:xfrm>
      </p:grpSpPr>
      <p:sp>
        <p:nvSpPr>
          <p:cNvPr id="9" name="Text Placeholder 8"/>
          <p:cNvSpPr>
            <a:spLocks noGrp="1"/>
          </p:cNvSpPr>
          <p:nvPr>
            <p:ph type="body" sz="quarter" idx="13" hasCustomPrompt="1"/>
          </p:nvPr>
        </p:nvSpPr>
        <p:spPr>
          <a:xfrm>
            <a:off x="1163242" y="2596169"/>
            <a:ext cx="6803231" cy="448866"/>
          </a:xfrm>
        </p:spPr>
        <p:txBody>
          <a:bodyPr>
            <a:normAutofit/>
          </a:bodyPr>
          <a:lstStyle>
            <a:lvl1pPr marL="0" indent="0" algn="ctr">
              <a:buNone/>
              <a:defRPr sz="2400"/>
            </a:lvl1pPr>
            <a:lvl2pPr marL="342900" indent="0" algn="ctr">
              <a:buNone/>
              <a:defRPr/>
            </a:lvl2pPr>
            <a:lvl3pPr marL="685800" indent="0" algn="ctr">
              <a:buNone/>
              <a:defRPr/>
            </a:lvl3pPr>
            <a:lvl4pPr marL="1028700" indent="0" algn="ctr">
              <a:buNone/>
              <a:defRPr/>
            </a:lvl4pPr>
            <a:lvl5pPr marL="1371600" indent="0" algn="ctr">
              <a:buNone/>
              <a:defRPr/>
            </a:lvl5pPr>
          </a:lstStyle>
          <a:p>
            <a:pPr lvl="0"/>
            <a:r>
              <a:rPr lang="en-US" dirty="0" err="1"/>
              <a:t>Subheader</a:t>
            </a:r>
            <a:endParaRPr lang="en-US" dirty="0"/>
          </a:p>
        </p:txBody>
      </p:sp>
      <p:sp>
        <p:nvSpPr>
          <p:cNvPr id="2" name="Title 1"/>
          <p:cNvSpPr>
            <a:spLocks noGrp="1"/>
          </p:cNvSpPr>
          <p:nvPr>
            <p:ph type="title" hasCustomPrompt="1"/>
          </p:nvPr>
        </p:nvSpPr>
        <p:spPr>
          <a:xfrm>
            <a:off x="215694" y="1787236"/>
            <a:ext cx="8677297" cy="784514"/>
          </a:xfrm>
        </p:spPr>
        <p:txBody>
          <a:bodyPr anchor="b">
            <a:normAutofit/>
          </a:bodyPr>
          <a:lstStyle>
            <a:lvl1pPr algn="ctr">
              <a:defRPr sz="4500" b="1" cap="all" baseline="0"/>
            </a:lvl1pPr>
          </a:lstStyle>
          <a:p>
            <a:r>
              <a:rPr lang="en-US" dirty="0"/>
              <a:t>SECTION DIVIDER</a:t>
            </a:r>
          </a:p>
        </p:txBody>
      </p:sp>
      <p:sp>
        <p:nvSpPr>
          <p:cNvPr id="3" name="Date Placeholder 2"/>
          <p:cNvSpPr>
            <a:spLocks noGrp="1"/>
          </p:cNvSpPr>
          <p:nvPr>
            <p:ph type="dt" sz="half" idx="10"/>
          </p:nvPr>
        </p:nvSpPr>
        <p:spPr>
          <a:xfrm>
            <a:off x="8063253" y="4751482"/>
            <a:ext cx="885836" cy="187753"/>
          </a:xfrm>
        </p:spPr>
        <p:txBody>
          <a:bodyPr/>
          <a:lstStyle/>
          <a:p>
            <a:fld id="{5FDFC970-B950-4395-A833-47227D4A68CA}" type="datetime1">
              <a:rPr lang="en-US" smtClean="0"/>
              <a:t>3/24/2023</a:t>
            </a:fld>
            <a:endParaRPr lang="en-US" dirty="0"/>
          </a:p>
        </p:txBody>
      </p:sp>
      <p:sp>
        <p:nvSpPr>
          <p:cNvPr id="4" name="Footer Placeholder 3"/>
          <p:cNvSpPr>
            <a:spLocks noGrp="1"/>
          </p:cNvSpPr>
          <p:nvPr>
            <p:ph type="ftr" sz="quarter" idx="11"/>
          </p:nvPr>
        </p:nvSpPr>
        <p:spPr>
          <a:xfrm>
            <a:off x="194912" y="4751482"/>
            <a:ext cx="3919888" cy="187753"/>
          </a:xfrm>
          <a:prstGeom prst="rect">
            <a:avLst/>
          </a:prstGeom>
        </p:spPr>
        <p:txBody>
          <a:bodyPr/>
          <a:lstStyle/>
          <a:p>
            <a:r>
              <a:rPr lang="en-US"/>
              <a:t>PRESENTATION TITLE</a:t>
            </a:r>
            <a:endParaRPr lang="en-US" dirty="0"/>
          </a:p>
        </p:txBody>
      </p:sp>
      <p:sp>
        <p:nvSpPr>
          <p:cNvPr id="5" name="Slide Number Placeholder 4"/>
          <p:cNvSpPr>
            <a:spLocks noGrp="1"/>
          </p:cNvSpPr>
          <p:nvPr>
            <p:ph type="sldNum" sz="quarter" idx="12"/>
          </p:nvPr>
        </p:nvSpPr>
        <p:spPr/>
        <p:txBody>
          <a:bodyPr/>
          <a:lstStyle/>
          <a:p>
            <a:r>
              <a:rPr lang="en-US" dirty="0"/>
              <a:t>PAGE  </a:t>
            </a:r>
            <a:fld id="{93005692-73BE-493E-93AB-ECD6027A7652}" type="slidenum">
              <a:rPr lang="en-US" smtClean="0"/>
              <a:pPr/>
              <a:t>‹#›</a:t>
            </a:fld>
            <a:endParaRPr lang="en-US" dirty="0"/>
          </a:p>
        </p:txBody>
      </p:sp>
      <p:grpSp>
        <p:nvGrpSpPr>
          <p:cNvPr id="7" name="Group 6">
            <a:extLst>
              <a:ext uri="{FF2B5EF4-FFF2-40B4-BE49-F238E27FC236}">
                <a16:creationId xmlns:a16="http://schemas.microsoft.com/office/drawing/2014/main" id="{B49E5936-8DDE-404C-8287-66CA0AC7109D}"/>
              </a:ext>
            </a:extLst>
          </p:cNvPr>
          <p:cNvGrpSpPr/>
          <p:nvPr userDrawn="1"/>
        </p:nvGrpSpPr>
        <p:grpSpPr>
          <a:xfrm>
            <a:off x="0" y="0"/>
            <a:ext cx="9144000" cy="297873"/>
            <a:chOff x="0" y="0"/>
            <a:chExt cx="12192000" cy="397164"/>
          </a:xfrm>
        </p:grpSpPr>
        <p:sp>
          <p:nvSpPr>
            <p:cNvPr id="8" name="Rectangle 7">
              <a:extLst>
                <a:ext uri="{FF2B5EF4-FFF2-40B4-BE49-F238E27FC236}">
                  <a16:creationId xmlns:a16="http://schemas.microsoft.com/office/drawing/2014/main" id="{AF089031-6A5B-9449-87D7-7C5CDDC88BC8}"/>
                </a:ext>
              </a:extLst>
            </p:cNvPr>
            <p:cNvSpPr/>
            <p:nvPr userDrawn="1"/>
          </p:nvSpPr>
          <p:spPr>
            <a:xfrm>
              <a:off x="1" y="198582"/>
              <a:ext cx="3082197" cy="1985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0" name="Rectangle 9">
              <a:extLst>
                <a:ext uri="{FF2B5EF4-FFF2-40B4-BE49-F238E27FC236}">
                  <a16:creationId xmlns:a16="http://schemas.microsoft.com/office/drawing/2014/main" id="{75F6C75A-9108-CA4F-8B66-B6CECA99FEA2}"/>
                </a:ext>
              </a:extLst>
            </p:cNvPr>
            <p:cNvSpPr/>
            <p:nvPr userDrawn="1"/>
          </p:nvSpPr>
          <p:spPr>
            <a:xfrm>
              <a:off x="3050818" y="198582"/>
              <a:ext cx="3047061" cy="1985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1" name="Rectangle 10">
              <a:extLst>
                <a:ext uri="{FF2B5EF4-FFF2-40B4-BE49-F238E27FC236}">
                  <a16:creationId xmlns:a16="http://schemas.microsoft.com/office/drawing/2014/main" id="{6ECF4384-BA6E-6245-8D88-99ED543B1D4E}"/>
                </a:ext>
              </a:extLst>
            </p:cNvPr>
            <p:cNvSpPr/>
            <p:nvPr userDrawn="1"/>
          </p:nvSpPr>
          <p:spPr>
            <a:xfrm>
              <a:off x="6097879" y="198582"/>
              <a:ext cx="3047061" cy="1985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2" name="Rectangle 11">
              <a:extLst>
                <a:ext uri="{FF2B5EF4-FFF2-40B4-BE49-F238E27FC236}">
                  <a16:creationId xmlns:a16="http://schemas.microsoft.com/office/drawing/2014/main" id="{1E6C63DE-AB2B-974A-A8EC-EA2603B292F2}"/>
                </a:ext>
              </a:extLst>
            </p:cNvPr>
            <p:cNvSpPr/>
            <p:nvPr userDrawn="1"/>
          </p:nvSpPr>
          <p:spPr>
            <a:xfrm>
              <a:off x="9144939" y="198582"/>
              <a:ext cx="3047061" cy="1985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3" name="Rectangle 12">
              <a:extLst>
                <a:ext uri="{FF2B5EF4-FFF2-40B4-BE49-F238E27FC236}">
                  <a16:creationId xmlns:a16="http://schemas.microsoft.com/office/drawing/2014/main" id="{67A2A04B-66A2-9349-97DE-C751FF656059}"/>
                </a:ext>
              </a:extLst>
            </p:cNvPr>
            <p:cNvSpPr/>
            <p:nvPr userDrawn="1"/>
          </p:nvSpPr>
          <p:spPr>
            <a:xfrm>
              <a:off x="0" y="0"/>
              <a:ext cx="12191999" cy="1985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spTree>
    <p:extLst>
      <p:ext uri="{BB962C8B-B14F-4D97-AF65-F5344CB8AC3E}">
        <p14:creationId xmlns:p14="http://schemas.microsoft.com/office/powerpoint/2010/main" val="2402686711"/>
      </p:ext>
    </p:extLst>
  </p:cSld>
  <p:clrMapOvr>
    <a:masterClrMapping/>
  </p:clrMapOvr>
  <p:transition spd="slow">
    <p:push dir="u"/>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Section Divider 2">
    <p:bg>
      <p:bgPr>
        <a:solidFill>
          <a:schemeClr val="accent1"/>
        </a:solidFill>
        <a:effectLst/>
      </p:bgPr>
    </p:bg>
    <p:spTree>
      <p:nvGrpSpPr>
        <p:cNvPr id="1" name=""/>
        <p:cNvGrpSpPr/>
        <p:nvPr/>
      </p:nvGrpSpPr>
      <p:grpSpPr>
        <a:xfrm>
          <a:off x="0" y="0"/>
          <a:ext cx="0" cy="0"/>
          <a:chOff x="0" y="0"/>
          <a:chExt cx="0" cy="0"/>
        </a:xfrm>
      </p:grpSpPr>
      <p:sp>
        <p:nvSpPr>
          <p:cNvPr id="9" name="Text Placeholder 8"/>
          <p:cNvSpPr>
            <a:spLocks noGrp="1"/>
          </p:cNvSpPr>
          <p:nvPr>
            <p:ph type="body" sz="quarter" idx="13" hasCustomPrompt="1"/>
          </p:nvPr>
        </p:nvSpPr>
        <p:spPr>
          <a:xfrm>
            <a:off x="1163242" y="2596169"/>
            <a:ext cx="6803231" cy="448866"/>
          </a:xfrm>
        </p:spPr>
        <p:txBody>
          <a:bodyPr>
            <a:normAutofit/>
          </a:bodyPr>
          <a:lstStyle>
            <a:lvl1pPr marL="0" indent="0" algn="ctr">
              <a:buNone/>
              <a:defRPr sz="2400">
                <a:solidFill>
                  <a:schemeClr val="bg1"/>
                </a:solidFill>
              </a:defRPr>
            </a:lvl1pPr>
            <a:lvl2pPr marL="342900" indent="0" algn="ctr">
              <a:buNone/>
              <a:defRPr/>
            </a:lvl2pPr>
            <a:lvl3pPr marL="685800" indent="0" algn="ctr">
              <a:buNone/>
              <a:defRPr/>
            </a:lvl3pPr>
            <a:lvl4pPr marL="1028700" indent="0" algn="ctr">
              <a:buNone/>
              <a:defRPr/>
            </a:lvl4pPr>
            <a:lvl5pPr marL="1371600" indent="0" algn="ctr">
              <a:buNone/>
              <a:defRPr/>
            </a:lvl5pPr>
          </a:lstStyle>
          <a:p>
            <a:pPr lvl="0"/>
            <a:r>
              <a:rPr lang="en-US" dirty="0" err="1"/>
              <a:t>Subheader</a:t>
            </a:r>
            <a:endParaRPr lang="en-US" dirty="0"/>
          </a:p>
        </p:txBody>
      </p:sp>
      <p:sp>
        <p:nvSpPr>
          <p:cNvPr id="2" name="Title 1"/>
          <p:cNvSpPr>
            <a:spLocks noGrp="1"/>
          </p:cNvSpPr>
          <p:nvPr>
            <p:ph type="title" hasCustomPrompt="1"/>
          </p:nvPr>
        </p:nvSpPr>
        <p:spPr>
          <a:xfrm>
            <a:off x="215694" y="1787236"/>
            <a:ext cx="8677297" cy="784514"/>
          </a:xfrm>
        </p:spPr>
        <p:txBody>
          <a:bodyPr anchor="b">
            <a:normAutofit/>
          </a:bodyPr>
          <a:lstStyle>
            <a:lvl1pPr algn="ctr">
              <a:defRPr sz="4500" b="1" cap="all" baseline="0">
                <a:solidFill>
                  <a:schemeClr val="bg1"/>
                </a:solidFill>
              </a:defRPr>
            </a:lvl1pPr>
          </a:lstStyle>
          <a:p>
            <a:r>
              <a:rPr lang="en-US" dirty="0"/>
              <a:t>SECTION DIVIDER</a:t>
            </a:r>
          </a:p>
        </p:txBody>
      </p:sp>
      <p:sp>
        <p:nvSpPr>
          <p:cNvPr id="3" name="Date Placeholder 2"/>
          <p:cNvSpPr>
            <a:spLocks noGrp="1"/>
          </p:cNvSpPr>
          <p:nvPr>
            <p:ph type="dt" sz="half" idx="10"/>
          </p:nvPr>
        </p:nvSpPr>
        <p:spPr>
          <a:xfrm>
            <a:off x="8063253" y="4751482"/>
            <a:ext cx="885836" cy="187753"/>
          </a:xfrm>
        </p:spPr>
        <p:txBody>
          <a:bodyPr/>
          <a:lstStyle>
            <a:lvl1pPr>
              <a:defRPr>
                <a:solidFill>
                  <a:schemeClr val="bg1"/>
                </a:solidFill>
              </a:defRPr>
            </a:lvl1pPr>
          </a:lstStyle>
          <a:p>
            <a:fld id="{5FDFC970-B950-4395-A833-47227D4A68CA}" type="datetime1">
              <a:rPr lang="en-US" smtClean="0"/>
              <a:pPr/>
              <a:t>3/24/2023</a:t>
            </a:fld>
            <a:endParaRPr lang="en-US" dirty="0"/>
          </a:p>
        </p:txBody>
      </p:sp>
      <p:sp>
        <p:nvSpPr>
          <p:cNvPr id="4" name="Footer Placeholder 3"/>
          <p:cNvSpPr>
            <a:spLocks noGrp="1"/>
          </p:cNvSpPr>
          <p:nvPr>
            <p:ph type="ftr" sz="quarter" idx="11"/>
          </p:nvPr>
        </p:nvSpPr>
        <p:spPr>
          <a:xfrm>
            <a:off x="194912" y="4751482"/>
            <a:ext cx="3919888" cy="187753"/>
          </a:xfrm>
          <a:prstGeom prst="rect">
            <a:avLst/>
          </a:prstGeom>
        </p:spPr>
        <p:txBody>
          <a:bodyPr/>
          <a:lstStyle>
            <a:lvl1pPr>
              <a:defRPr>
                <a:solidFill>
                  <a:schemeClr val="bg1"/>
                </a:solidFill>
              </a:defRPr>
            </a:lvl1pPr>
          </a:lstStyle>
          <a:p>
            <a:r>
              <a:rPr lang="en-US"/>
              <a:t>PRESENTATION TITLE</a:t>
            </a:r>
            <a:endParaRPr lang="en-US" dirty="0"/>
          </a:p>
        </p:txBody>
      </p:sp>
      <p:sp>
        <p:nvSpPr>
          <p:cNvPr id="5" name="Slide Number Placeholder 4"/>
          <p:cNvSpPr>
            <a:spLocks noGrp="1"/>
          </p:cNvSpPr>
          <p:nvPr>
            <p:ph type="sldNum" sz="quarter" idx="12"/>
          </p:nvPr>
        </p:nvSpPr>
        <p:spPr/>
        <p:txBody>
          <a:bodyPr/>
          <a:lstStyle>
            <a:lvl1pPr>
              <a:defRPr>
                <a:solidFill>
                  <a:schemeClr val="bg1"/>
                </a:solidFill>
              </a:defRPr>
            </a:lvl1pPr>
          </a:lstStyle>
          <a:p>
            <a:r>
              <a:rPr lang="en-US"/>
              <a:t>PAGE  </a:t>
            </a:r>
            <a:fld id="{93005692-73BE-493E-93AB-ECD6027A7652}" type="slidenum">
              <a:rPr lang="en-US" smtClean="0"/>
              <a:pPr/>
              <a:t>‹#›</a:t>
            </a:fld>
            <a:endParaRPr lang="en-US" dirty="0"/>
          </a:p>
        </p:txBody>
      </p:sp>
      <p:grpSp>
        <p:nvGrpSpPr>
          <p:cNvPr id="7" name="Group 6">
            <a:extLst>
              <a:ext uri="{FF2B5EF4-FFF2-40B4-BE49-F238E27FC236}">
                <a16:creationId xmlns:a16="http://schemas.microsoft.com/office/drawing/2014/main" id="{3EF584D0-0125-DD43-839D-88959E97F904}"/>
              </a:ext>
            </a:extLst>
          </p:cNvPr>
          <p:cNvGrpSpPr/>
          <p:nvPr userDrawn="1"/>
        </p:nvGrpSpPr>
        <p:grpSpPr>
          <a:xfrm>
            <a:off x="0" y="0"/>
            <a:ext cx="9144000" cy="297873"/>
            <a:chOff x="0" y="0"/>
            <a:chExt cx="12192000" cy="397164"/>
          </a:xfrm>
        </p:grpSpPr>
        <p:sp>
          <p:nvSpPr>
            <p:cNvPr id="8" name="Rectangle 7">
              <a:extLst>
                <a:ext uri="{FF2B5EF4-FFF2-40B4-BE49-F238E27FC236}">
                  <a16:creationId xmlns:a16="http://schemas.microsoft.com/office/drawing/2014/main" id="{DD85CBA6-CECB-7248-880F-540A646F768D}"/>
                </a:ext>
              </a:extLst>
            </p:cNvPr>
            <p:cNvSpPr/>
            <p:nvPr userDrawn="1"/>
          </p:nvSpPr>
          <p:spPr>
            <a:xfrm>
              <a:off x="1" y="198582"/>
              <a:ext cx="3082197" cy="1985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0" name="Rectangle 9">
              <a:extLst>
                <a:ext uri="{FF2B5EF4-FFF2-40B4-BE49-F238E27FC236}">
                  <a16:creationId xmlns:a16="http://schemas.microsoft.com/office/drawing/2014/main" id="{7F497680-B31E-0E4C-B43C-A3D9D08A4D9F}"/>
                </a:ext>
              </a:extLst>
            </p:cNvPr>
            <p:cNvSpPr/>
            <p:nvPr userDrawn="1"/>
          </p:nvSpPr>
          <p:spPr>
            <a:xfrm>
              <a:off x="3050818" y="198582"/>
              <a:ext cx="3047061" cy="1985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1" name="Rectangle 10">
              <a:extLst>
                <a:ext uri="{FF2B5EF4-FFF2-40B4-BE49-F238E27FC236}">
                  <a16:creationId xmlns:a16="http://schemas.microsoft.com/office/drawing/2014/main" id="{91B6DF40-54B9-3B43-AE5C-98DAA975F991}"/>
                </a:ext>
              </a:extLst>
            </p:cNvPr>
            <p:cNvSpPr/>
            <p:nvPr userDrawn="1"/>
          </p:nvSpPr>
          <p:spPr>
            <a:xfrm>
              <a:off x="6097879" y="198582"/>
              <a:ext cx="3047061" cy="1985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2" name="Rectangle 11">
              <a:extLst>
                <a:ext uri="{FF2B5EF4-FFF2-40B4-BE49-F238E27FC236}">
                  <a16:creationId xmlns:a16="http://schemas.microsoft.com/office/drawing/2014/main" id="{56860022-B720-0147-9D04-01AA504D7011}"/>
                </a:ext>
              </a:extLst>
            </p:cNvPr>
            <p:cNvSpPr/>
            <p:nvPr userDrawn="1"/>
          </p:nvSpPr>
          <p:spPr>
            <a:xfrm>
              <a:off x="9144939" y="198582"/>
              <a:ext cx="3047061" cy="1985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3" name="Rectangle 12">
              <a:extLst>
                <a:ext uri="{FF2B5EF4-FFF2-40B4-BE49-F238E27FC236}">
                  <a16:creationId xmlns:a16="http://schemas.microsoft.com/office/drawing/2014/main" id="{4CE8E639-BFC3-EE48-B3BA-F70F153789ED}"/>
                </a:ext>
              </a:extLst>
            </p:cNvPr>
            <p:cNvSpPr/>
            <p:nvPr userDrawn="1"/>
          </p:nvSpPr>
          <p:spPr>
            <a:xfrm>
              <a:off x="0" y="0"/>
              <a:ext cx="12191999" cy="1985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spTree>
    <p:extLst>
      <p:ext uri="{BB962C8B-B14F-4D97-AF65-F5344CB8AC3E}">
        <p14:creationId xmlns:p14="http://schemas.microsoft.com/office/powerpoint/2010/main" val="4238893097"/>
      </p:ext>
    </p:extLst>
  </p:cSld>
  <p:clrMapOvr>
    <a:masterClrMapping/>
  </p:clrMapOvr>
  <p:transition spd="slow">
    <p:push dir="u"/>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Section Divider 3">
    <p:bg>
      <p:bgPr>
        <a:solidFill>
          <a:schemeClr val="tx1"/>
        </a:solidFill>
        <a:effectLst/>
      </p:bgPr>
    </p:bg>
    <p:spTree>
      <p:nvGrpSpPr>
        <p:cNvPr id="1" name=""/>
        <p:cNvGrpSpPr/>
        <p:nvPr/>
      </p:nvGrpSpPr>
      <p:grpSpPr>
        <a:xfrm>
          <a:off x="0" y="0"/>
          <a:ext cx="0" cy="0"/>
          <a:chOff x="0" y="0"/>
          <a:chExt cx="0" cy="0"/>
        </a:xfrm>
      </p:grpSpPr>
      <p:sp>
        <p:nvSpPr>
          <p:cNvPr id="9" name="Text Placeholder 8"/>
          <p:cNvSpPr>
            <a:spLocks noGrp="1"/>
          </p:cNvSpPr>
          <p:nvPr>
            <p:ph type="body" sz="quarter" idx="13" hasCustomPrompt="1"/>
          </p:nvPr>
        </p:nvSpPr>
        <p:spPr>
          <a:xfrm>
            <a:off x="1163242" y="2596169"/>
            <a:ext cx="6803231" cy="448866"/>
          </a:xfrm>
        </p:spPr>
        <p:txBody>
          <a:bodyPr>
            <a:normAutofit/>
          </a:bodyPr>
          <a:lstStyle>
            <a:lvl1pPr marL="0" indent="0" algn="ctr">
              <a:buNone/>
              <a:defRPr sz="2400">
                <a:solidFill>
                  <a:schemeClr val="bg1"/>
                </a:solidFill>
              </a:defRPr>
            </a:lvl1pPr>
            <a:lvl2pPr marL="342900" indent="0" algn="ctr">
              <a:buNone/>
              <a:defRPr/>
            </a:lvl2pPr>
            <a:lvl3pPr marL="685800" indent="0" algn="ctr">
              <a:buNone/>
              <a:defRPr/>
            </a:lvl3pPr>
            <a:lvl4pPr marL="1028700" indent="0" algn="ctr">
              <a:buNone/>
              <a:defRPr/>
            </a:lvl4pPr>
            <a:lvl5pPr marL="1371600" indent="0" algn="ctr">
              <a:buNone/>
              <a:defRPr/>
            </a:lvl5pPr>
          </a:lstStyle>
          <a:p>
            <a:pPr lvl="0"/>
            <a:r>
              <a:rPr lang="en-US" dirty="0" err="1"/>
              <a:t>Subheader</a:t>
            </a:r>
            <a:endParaRPr lang="en-US" dirty="0"/>
          </a:p>
        </p:txBody>
      </p:sp>
      <p:sp>
        <p:nvSpPr>
          <p:cNvPr id="2" name="Title 1"/>
          <p:cNvSpPr>
            <a:spLocks noGrp="1"/>
          </p:cNvSpPr>
          <p:nvPr>
            <p:ph type="title" hasCustomPrompt="1"/>
          </p:nvPr>
        </p:nvSpPr>
        <p:spPr>
          <a:xfrm>
            <a:off x="215694" y="1787236"/>
            <a:ext cx="8677297" cy="784514"/>
          </a:xfrm>
        </p:spPr>
        <p:txBody>
          <a:bodyPr anchor="b">
            <a:normAutofit/>
          </a:bodyPr>
          <a:lstStyle>
            <a:lvl1pPr algn="ctr">
              <a:defRPr sz="4500" b="1" cap="all" baseline="0">
                <a:solidFill>
                  <a:schemeClr val="bg1"/>
                </a:solidFill>
              </a:defRPr>
            </a:lvl1pPr>
          </a:lstStyle>
          <a:p>
            <a:r>
              <a:rPr lang="en-US" dirty="0"/>
              <a:t>SECTION DIVIDER</a:t>
            </a:r>
          </a:p>
        </p:txBody>
      </p:sp>
      <p:sp>
        <p:nvSpPr>
          <p:cNvPr id="3" name="Date Placeholder 2"/>
          <p:cNvSpPr>
            <a:spLocks noGrp="1"/>
          </p:cNvSpPr>
          <p:nvPr>
            <p:ph type="dt" sz="half" idx="10"/>
          </p:nvPr>
        </p:nvSpPr>
        <p:spPr>
          <a:xfrm>
            <a:off x="8063253" y="4751482"/>
            <a:ext cx="885836" cy="187753"/>
          </a:xfrm>
        </p:spPr>
        <p:txBody>
          <a:bodyPr/>
          <a:lstStyle>
            <a:lvl1pPr>
              <a:defRPr>
                <a:solidFill>
                  <a:schemeClr val="bg1"/>
                </a:solidFill>
              </a:defRPr>
            </a:lvl1pPr>
          </a:lstStyle>
          <a:p>
            <a:fld id="{5FDFC970-B950-4395-A833-47227D4A68CA}" type="datetime1">
              <a:rPr lang="en-US" smtClean="0"/>
              <a:pPr/>
              <a:t>3/24/2023</a:t>
            </a:fld>
            <a:endParaRPr lang="en-US" dirty="0"/>
          </a:p>
        </p:txBody>
      </p:sp>
      <p:sp>
        <p:nvSpPr>
          <p:cNvPr id="4" name="Footer Placeholder 3"/>
          <p:cNvSpPr>
            <a:spLocks noGrp="1"/>
          </p:cNvSpPr>
          <p:nvPr>
            <p:ph type="ftr" sz="quarter" idx="11"/>
          </p:nvPr>
        </p:nvSpPr>
        <p:spPr>
          <a:xfrm>
            <a:off x="194912" y="4751482"/>
            <a:ext cx="3919888" cy="187753"/>
          </a:xfrm>
          <a:prstGeom prst="rect">
            <a:avLst/>
          </a:prstGeom>
        </p:spPr>
        <p:txBody>
          <a:bodyPr/>
          <a:lstStyle>
            <a:lvl1pPr>
              <a:defRPr>
                <a:solidFill>
                  <a:schemeClr val="bg1"/>
                </a:solidFill>
              </a:defRPr>
            </a:lvl1pPr>
          </a:lstStyle>
          <a:p>
            <a:r>
              <a:rPr lang="en-US"/>
              <a:t>PRESENTATION TITLE</a:t>
            </a:r>
            <a:endParaRPr lang="en-US" dirty="0"/>
          </a:p>
        </p:txBody>
      </p:sp>
      <p:sp>
        <p:nvSpPr>
          <p:cNvPr id="5" name="Slide Number Placeholder 4"/>
          <p:cNvSpPr>
            <a:spLocks noGrp="1"/>
          </p:cNvSpPr>
          <p:nvPr>
            <p:ph type="sldNum" sz="quarter" idx="12"/>
          </p:nvPr>
        </p:nvSpPr>
        <p:spPr/>
        <p:txBody>
          <a:bodyPr/>
          <a:lstStyle>
            <a:lvl1pPr>
              <a:defRPr>
                <a:solidFill>
                  <a:schemeClr val="bg1"/>
                </a:solidFill>
              </a:defRPr>
            </a:lvl1pPr>
          </a:lstStyle>
          <a:p>
            <a:r>
              <a:rPr lang="en-US" dirty="0"/>
              <a:t>PAGE  </a:t>
            </a:r>
            <a:fld id="{93005692-73BE-493E-93AB-ECD6027A7652}" type="slidenum">
              <a:rPr lang="en-US" smtClean="0"/>
              <a:pPr/>
              <a:t>‹#›</a:t>
            </a:fld>
            <a:endParaRPr lang="en-US" dirty="0"/>
          </a:p>
        </p:txBody>
      </p:sp>
      <p:grpSp>
        <p:nvGrpSpPr>
          <p:cNvPr id="7" name="Group 6">
            <a:extLst>
              <a:ext uri="{FF2B5EF4-FFF2-40B4-BE49-F238E27FC236}">
                <a16:creationId xmlns:a16="http://schemas.microsoft.com/office/drawing/2014/main" id="{2C670234-9DB2-424E-8823-6A9DA1AF548A}"/>
              </a:ext>
            </a:extLst>
          </p:cNvPr>
          <p:cNvGrpSpPr/>
          <p:nvPr userDrawn="1"/>
        </p:nvGrpSpPr>
        <p:grpSpPr>
          <a:xfrm>
            <a:off x="0" y="0"/>
            <a:ext cx="9144000" cy="297873"/>
            <a:chOff x="0" y="0"/>
            <a:chExt cx="12192000" cy="397164"/>
          </a:xfrm>
        </p:grpSpPr>
        <p:sp>
          <p:nvSpPr>
            <p:cNvPr id="8" name="Rectangle 7">
              <a:extLst>
                <a:ext uri="{FF2B5EF4-FFF2-40B4-BE49-F238E27FC236}">
                  <a16:creationId xmlns:a16="http://schemas.microsoft.com/office/drawing/2014/main" id="{4BDA2F90-2B7E-6F47-8B0A-F3C4FF1C9A5E}"/>
                </a:ext>
              </a:extLst>
            </p:cNvPr>
            <p:cNvSpPr/>
            <p:nvPr userDrawn="1"/>
          </p:nvSpPr>
          <p:spPr>
            <a:xfrm>
              <a:off x="1" y="198582"/>
              <a:ext cx="3082197" cy="1985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0" name="Rectangle 9">
              <a:extLst>
                <a:ext uri="{FF2B5EF4-FFF2-40B4-BE49-F238E27FC236}">
                  <a16:creationId xmlns:a16="http://schemas.microsoft.com/office/drawing/2014/main" id="{1927351F-0FF7-514A-8571-9BFEC244FE4F}"/>
                </a:ext>
              </a:extLst>
            </p:cNvPr>
            <p:cNvSpPr/>
            <p:nvPr userDrawn="1"/>
          </p:nvSpPr>
          <p:spPr>
            <a:xfrm>
              <a:off x="3050818" y="198582"/>
              <a:ext cx="3047061" cy="1985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1" name="Rectangle 10">
              <a:extLst>
                <a:ext uri="{FF2B5EF4-FFF2-40B4-BE49-F238E27FC236}">
                  <a16:creationId xmlns:a16="http://schemas.microsoft.com/office/drawing/2014/main" id="{758888C3-9E25-4646-9D2D-E0F0EF3A8D49}"/>
                </a:ext>
              </a:extLst>
            </p:cNvPr>
            <p:cNvSpPr/>
            <p:nvPr userDrawn="1"/>
          </p:nvSpPr>
          <p:spPr>
            <a:xfrm>
              <a:off x="6097879" y="198582"/>
              <a:ext cx="3047061" cy="1985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2" name="Rectangle 11">
              <a:extLst>
                <a:ext uri="{FF2B5EF4-FFF2-40B4-BE49-F238E27FC236}">
                  <a16:creationId xmlns:a16="http://schemas.microsoft.com/office/drawing/2014/main" id="{9511E38F-B04A-1742-90E3-F0CA0679C756}"/>
                </a:ext>
              </a:extLst>
            </p:cNvPr>
            <p:cNvSpPr/>
            <p:nvPr userDrawn="1"/>
          </p:nvSpPr>
          <p:spPr>
            <a:xfrm>
              <a:off x="9144939" y="198582"/>
              <a:ext cx="3047061" cy="1985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3" name="Rectangle 12">
              <a:extLst>
                <a:ext uri="{FF2B5EF4-FFF2-40B4-BE49-F238E27FC236}">
                  <a16:creationId xmlns:a16="http://schemas.microsoft.com/office/drawing/2014/main" id="{A8ED03F5-8D14-604E-AF5A-BBD1209FB81B}"/>
                </a:ext>
              </a:extLst>
            </p:cNvPr>
            <p:cNvSpPr/>
            <p:nvPr userDrawn="1"/>
          </p:nvSpPr>
          <p:spPr>
            <a:xfrm>
              <a:off x="0" y="0"/>
              <a:ext cx="12191999" cy="1985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spTree>
    <p:extLst>
      <p:ext uri="{BB962C8B-B14F-4D97-AF65-F5344CB8AC3E}">
        <p14:creationId xmlns:p14="http://schemas.microsoft.com/office/powerpoint/2010/main" val="1455464723"/>
      </p:ext>
    </p:extLst>
  </p:cSld>
  <p:clrMapOvr>
    <a:masterClrMapping/>
  </p:clrMapOvr>
  <p:transition spd="slow">
    <p:push dir="u"/>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Closing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2919" y="3435927"/>
            <a:ext cx="8158163" cy="1198418"/>
          </a:xfrm>
          <a:noFill/>
        </p:spPr>
        <p:txBody>
          <a:bodyPr wrap="square" rtlCol="0" anchor="ctr" anchorCtr="1">
            <a:noAutofit/>
          </a:bodyPr>
          <a:lstStyle>
            <a:lvl1pPr algn="ctr">
              <a:defRPr lang="en-US" sz="1350" b="0" i="0" cap="none" baseline="0">
                <a:solidFill>
                  <a:schemeClr val="tx1"/>
                </a:solidFill>
                <a:latin typeface="Verdana" charset="0"/>
                <a:ea typeface="Verdana" charset="0"/>
                <a:cs typeface="Verdana" charset="0"/>
              </a:defRPr>
            </a:lvl1pPr>
          </a:lstStyle>
          <a:p>
            <a:pPr marL="0" lvl="0" algn="ctr">
              <a:lnSpc>
                <a:spcPct val="75000"/>
              </a:lnSpc>
            </a:pPr>
            <a:r>
              <a:rPr lang="en-US" dirty="0"/>
              <a:t>Click to edit master closing slide</a:t>
            </a:r>
          </a:p>
        </p:txBody>
      </p:sp>
      <p:sp>
        <p:nvSpPr>
          <p:cNvPr id="6" name="Date Placeholder 5"/>
          <p:cNvSpPr>
            <a:spLocks noGrp="1"/>
          </p:cNvSpPr>
          <p:nvPr>
            <p:ph type="dt" sz="half" idx="10"/>
          </p:nvPr>
        </p:nvSpPr>
        <p:spPr>
          <a:xfrm>
            <a:off x="8063253" y="4751482"/>
            <a:ext cx="885836" cy="187753"/>
          </a:xfrm>
        </p:spPr>
        <p:txBody>
          <a:bodyPr/>
          <a:lstStyle/>
          <a:p>
            <a:fld id="{75D660D7-90CE-4513-A3CE-C070B9421917}" type="datetime1">
              <a:rPr lang="en-US" smtClean="0"/>
              <a:t>3/24/2023</a:t>
            </a:fld>
            <a:endParaRPr lang="en-US" dirty="0"/>
          </a:p>
        </p:txBody>
      </p:sp>
      <p:sp>
        <p:nvSpPr>
          <p:cNvPr id="10" name="Footer Placeholder 9"/>
          <p:cNvSpPr>
            <a:spLocks noGrp="1"/>
          </p:cNvSpPr>
          <p:nvPr>
            <p:ph type="ftr" sz="quarter" idx="11"/>
          </p:nvPr>
        </p:nvSpPr>
        <p:spPr>
          <a:xfrm>
            <a:off x="194912" y="4751482"/>
            <a:ext cx="3919888" cy="187753"/>
          </a:xfrm>
          <a:prstGeom prst="rect">
            <a:avLst/>
          </a:prstGeom>
        </p:spPr>
        <p:txBody>
          <a:bodyPr/>
          <a:lstStyle/>
          <a:p>
            <a:r>
              <a:rPr lang="en-US"/>
              <a:t>PRESENTATION TITLE</a:t>
            </a:r>
            <a:endParaRPr lang="en-US" dirty="0"/>
          </a:p>
        </p:txBody>
      </p:sp>
      <p:sp>
        <p:nvSpPr>
          <p:cNvPr id="11" name="Slide Number Placeholder 10"/>
          <p:cNvSpPr>
            <a:spLocks noGrp="1"/>
          </p:cNvSpPr>
          <p:nvPr>
            <p:ph type="sldNum" sz="quarter" idx="12"/>
          </p:nvPr>
        </p:nvSpPr>
        <p:spPr/>
        <p:txBody>
          <a:bodyPr/>
          <a:lstStyle/>
          <a:p>
            <a:r>
              <a:rPr lang="en-US" dirty="0"/>
              <a:t>PAGE  </a:t>
            </a:r>
            <a:fld id="{93005692-73BE-493E-93AB-ECD6027A7652}" type="slidenum">
              <a:rPr lang="en-US" smtClean="0"/>
              <a:pPr/>
              <a:t>‹#›</a:t>
            </a:fld>
            <a:endParaRPr lang="en-US" dirty="0"/>
          </a:p>
        </p:txBody>
      </p:sp>
      <p:grpSp>
        <p:nvGrpSpPr>
          <p:cNvPr id="16" name="Group 15"/>
          <p:cNvGrpSpPr/>
          <p:nvPr userDrawn="1"/>
        </p:nvGrpSpPr>
        <p:grpSpPr>
          <a:xfrm>
            <a:off x="0" y="0"/>
            <a:ext cx="9144000" cy="297873"/>
            <a:chOff x="0" y="0"/>
            <a:chExt cx="12192000" cy="397164"/>
          </a:xfrm>
        </p:grpSpPr>
        <p:sp>
          <p:nvSpPr>
            <p:cNvPr id="17" name="Rectangle 16"/>
            <p:cNvSpPr/>
            <p:nvPr userDrawn="1"/>
          </p:nvSpPr>
          <p:spPr>
            <a:xfrm>
              <a:off x="1" y="198582"/>
              <a:ext cx="3082197" cy="1985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8" name="Rectangle 17"/>
            <p:cNvSpPr/>
            <p:nvPr userDrawn="1"/>
          </p:nvSpPr>
          <p:spPr>
            <a:xfrm>
              <a:off x="3050818" y="198582"/>
              <a:ext cx="3047061" cy="1985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9" name="Rectangle 18"/>
            <p:cNvSpPr/>
            <p:nvPr userDrawn="1"/>
          </p:nvSpPr>
          <p:spPr>
            <a:xfrm>
              <a:off x="6097879" y="198582"/>
              <a:ext cx="3047061" cy="1985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0" name="Rectangle 19"/>
            <p:cNvSpPr/>
            <p:nvPr userDrawn="1"/>
          </p:nvSpPr>
          <p:spPr>
            <a:xfrm>
              <a:off x="9144939" y="198582"/>
              <a:ext cx="3047061" cy="1985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1" name="Rectangle 20"/>
            <p:cNvSpPr/>
            <p:nvPr userDrawn="1"/>
          </p:nvSpPr>
          <p:spPr>
            <a:xfrm>
              <a:off x="0" y="0"/>
              <a:ext cx="12191999" cy="1985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pic>
        <p:nvPicPr>
          <p:cNvPr id="4" name="Picture 3">
            <a:extLst>
              <a:ext uri="{FF2B5EF4-FFF2-40B4-BE49-F238E27FC236}">
                <a16:creationId xmlns:a16="http://schemas.microsoft.com/office/drawing/2014/main" id="{08F22C7D-C1E2-3043-B369-F9AA670BFC5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85945" y="739190"/>
            <a:ext cx="4572108" cy="3056400"/>
          </a:xfrm>
          <a:prstGeom prst="rect">
            <a:avLst/>
          </a:prstGeom>
        </p:spPr>
      </p:pic>
    </p:spTree>
    <p:extLst>
      <p:ext uri="{BB962C8B-B14F-4D97-AF65-F5344CB8AC3E}">
        <p14:creationId xmlns:p14="http://schemas.microsoft.com/office/powerpoint/2010/main" val="2409175835"/>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with Image">
    <p:spTree>
      <p:nvGrpSpPr>
        <p:cNvPr id="1" name=""/>
        <p:cNvGrpSpPr/>
        <p:nvPr/>
      </p:nvGrpSpPr>
      <p:grpSpPr>
        <a:xfrm>
          <a:off x="0" y="0"/>
          <a:ext cx="0" cy="0"/>
          <a:chOff x="0" y="0"/>
          <a:chExt cx="0" cy="0"/>
        </a:xfrm>
      </p:grpSpPr>
      <p:sp>
        <p:nvSpPr>
          <p:cNvPr id="6" name="Picture Placeholder 5"/>
          <p:cNvSpPr>
            <a:spLocks noGrp="1"/>
          </p:cNvSpPr>
          <p:nvPr>
            <p:ph type="pic" sz="quarter" idx="13"/>
          </p:nvPr>
        </p:nvSpPr>
        <p:spPr>
          <a:xfrm>
            <a:off x="4570593" y="297873"/>
            <a:ext cx="4573407" cy="4845627"/>
          </a:xfrm>
        </p:spPr>
        <p:txBody>
          <a:bodyPr/>
          <a:lstStyle/>
          <a:p>
            <a:r>
              <a:rPr lang="en-US"/>
              <a:t>Click icon to add picture</a:t>
            </a:r>
          </a:p>
        </p:txBody>
      </p:sp>
      <p:sp>
        <p:nvSpPr>
          <p:cNvPr id="2" name="Title 1"/>
          <p:cNvSpPr>
            <a:spLocks noGrp="1"/>
          </p:cNvSpPr>
          <p:nvPr>
            <p:ph type="ctrTitle" hasCustomPrompt="1"/>
          </p:nvPr>
        </p:nvSpPr>
        <p:spPr>
          <a:xfrm>
            <a:off x="339556" y="771706"/>
            <a:ext cx="4114682" cy="1105586"/>
          </a:xfrm>
        </p:spPr>
        <p:txBody>
          <a:bodyPr lIns="0" anchor="b">
            <a:noAutofit/>
          </a:bodyPr>
          <a:lstStyle>
            <a:lvl1pPr algn="l">
              <a:defRPr sz="4050" b="1" cap="all" baseline="0">
                <a:solidFill>
                  <a:schemeClr val="tx1"/>
                </a:solidFill>
                <a:latin typeface="+mj-lt"/>
              </a:defRPr>
            </a:lvl1pPr>
          </a:lstStyle>
          <a:p>
            <a:r>
              <a:rPr lang="en-US" dirty="0"/>
              <a:t>CLICK TO EDIT MASTER TITLE SLIDE</a:t>
            </a:r>
          </a:p>
        </p:txBody>
      </p:sp>
      <p:sp>
        <p:nvSpPr>
          <p:cNvPr id="3" name="Subtitle 2"/>
          <p:cNvSpPr>
            <a:spLocks noGrp="1"/>
          </p:cNvSpPr>
          <p:nvPr>
            <p:ph type="subTitle" idx="1"/>
          </p:nvPr>
        </p:nvSpPr>
        <p:spPr>
          <a:xfrm>
            <a:off x="339556" y="3200116"/>
            <a:ext cx="4114682" cy="499912"/>
          </a:xfrm>
        </p:spPr>
        <p:txBody>
          <a:bodyPr lIns="0" anchor="t">
            <a:normAutofit/>
          </a:bodyPr>
          <a:lstStyle>
            <a:lvl1pPr marL="0" indent="0" algn="l">
              <a:buNone/>
              <a:defRPr sz="1125" b="0">
                <a:solidFill>
                  <a:schemeClr val="tx1">
                    <a:lumMod val="50000"/>
                    <a:lumOff val="50000"/>
                  </a:schemeClr>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7" name="Date Placeholder 6"/>
          <p:cNvSpPr>
            <a:spLocks noGrp="1"/>
          </p:cNvSpPr>
          <p:nvPr>
            <p:ph type="dt" sz="half" idx="10"/>
          </p:nvPr>
        </p:nvSpPr>
        <p:spPr>
          <a:xfrm>
            <a:off x="339555" y="1981747"/>
            <a:ext cx="887187" cy="283472"/>
          </a:xfrm>
          <a:solidFill>
            <a:schemeClr val="accent1"/>
          </a:solidFill>
        </p:spPr>
        <p:txBody>
          <a:bodyPr/>
          <a:lstStyle>
            <a:lvl1pPr>
              <a:defRPr sz="825">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fld id="{A318C6E2-4AA5-436E-9815-715E9B2235FA}" type="datetime1">
              <a:rPr lang="en-US" smtClean="0"/>
              <a:pPr/>
              <a:t>3/24/2023</a:t>
            </a:fld>
            <a:endParaRPr lang="en-US" dirty="0"/>
          </a:p>
        </p:txBody>
      </p:sp>
      <p:sp>
        <p:nvSpPr>
          <p:cNvPr id="8" name="Footer Placeholder 7"/>
          <p:cNvSpPr>
            <a:spLocks noGrp="1"/>
          </p:cNvSpPr>
          <p:nvPr>
            <p:ph type="ftr" sz="quarter" idx="11"/>
          </p:nvPr>
        </p:nvSpPr>
        <p:spPr>
          <a:xfrm>
            <a:off x="4967756" y="4782924"/>
            <a:ext cx="3220281" cy="187753"/>
          </a:xfrm>
          <a:prstGeom prst="rect">
            <a:avLst/>
          </a:prstGeom>
        </p:spPr>
        <p:txBody>
          <a:bodyPr/>
          <a:lstStyle>
            <a:lvl1pPr algn="ctr">
              <a:defRPr/>
            </a:lvl1pPr>
          </a:lstStyle>
          <a:p>
            <a:r>
              <a:rPr lang="en-US"/>
              <a:t>PRESENTATION TITLE</a:t>
            </a:r>
            <a:endParaRPr lang="en-US" dirty="0"/>
          </a:p>
        </p:txBody>
      </p:sp>
      <p:sp>
        <p:nvSpPr>
          <p:cNvPr id="9" name="Slide Number Placeholder 8"/>
          <p:cNvSpPr>
            <a:spLocks noGrp="1"/>
          </p:cNvSpPr>
          <p:nvPr>
            <p:ph type="sldNum" sz="quarter" idx="12"/>
          </p:nvPr>
        </p:nvSpPr>
        <p:spPr>
          <a:xfrm>
            <a:off x="8361312" y="4782924"/>
            <a:ext cx="415425" cy="187753"/>
          </a:xfrm>
        </p:spPr>
        <p:txBody>
          <a:bodyPr/>
          <a:lstStyle>
            <a:lvl1pPr algn="ctr">
              <a:defRPr/>
            </a:lvl1pPr>
          </a:lstStyle>
          <a:p>
            <a:fld id="{93005692-73BE-493E-93AB-ECD6027A7652}" type="slidenum">
              <a:rPr lang="en-US" smtClean="0"/>
              <a:pPr/>
              <a:t>‹#›</a:t>
            </a:fld>
            <a:endParaRPr lang="en-US" dirty="0"/>
          </a:p>
        </p:txBody>
      </p:sp>
      <p:grpSp>
        <p:nvGrpSpPr>
          <p:cNvPr id="17" name="Group 16"/>
          <p:cNvGrpSpPr/>
          <p:nvPr userDrawn="1"/>
        </p:nvGrpSpPr>
        <p:grpSpPr>
          <a:xfrm>
            <a:off x="0" y="0"/>
            <a:ext cx="9144000" cy="297873"/>
            <a:chOff x="0" y="0"/>
            <a:chExt cx="12192000" cy="397164"/>
          </a:xfrm>
        </p:grpSpPr>
        <p:sp>
          <p:nvSpPr>
            <p:cNvPr id="19" name="Rectangle 18"/>
            <p:cNvSpPr/>
            <p:nvPr userDrawn="1"/>
          </p:nvSpPr>
          <p:spPr>
            <a:xfrm>
              <a:off x="1" y="198582"/>
              <a:ext cx="3082197" cy="1985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4" name="Rectangle 23"/>
            <p:cNvSpPr/>
            <p:nvPr userDrawn="1"/>
          </p:nvSpPr>
          <p:spPr>
            <a:xfrm>
              <a:off x="3050818" y="198582"/>
              <a:ext cx="3047061" cy="1985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5" name="Rectangle 24"/>
            <p:cNvSpPr/>
            <p:nvPr userDrawn="1"/>
          </p:nvSpPr>
          <p:spPr>
            <a:xfrm>
              <a:off x="6097879" y="198582"/>
              <a:ext cx="3047061" cy="1985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6" name="Rectangle 25"/>
            <p:cNvSpPr/>
            <p:nvPr userDrawn="1"/>
          </p:nvSpPr>
          <p:spPr>
            <a:xfrm>
              <a:off x="9144939" y="198582"/>
              <a:ext cx="3047061" cy="1985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7" name="Rectangle 26"/>
            <p:cNvSpPr/>
            <p:nvPr userDrawn="1"/>
          </p:nvSpPr>
          <p:spPr>
            <a:xfrm>
              <a:off x="0" y="0"/>
              <a:ext cx="12191999" cy="1985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pic>
        <p:nvPicPr>
          <p:cNvPr id="15" name="Picture 14">
            <a:extLst>
              <a:ext uri="{FF2B5EF4-FFF2-40B4-BE49-F238E27FC236}">
                <a16:creationId xmlns:a16="http://schemas.microsoft.com/office/drawing/2014/main" id="{BBE1A07C-8552-0542-9BF7-2A610063405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37" y="4198500"/>
            <a:ext cx="3425624" cy="945000"/>
          </a:xfrm>
          <a:prstGeom prst="rect">
            <a:avLst/>
          </a:prstGeom>
        </p:spPr>
      </p:pic>
    </p:spTree>
    <p:extLst>
      <p:ext uri="{BB962C8B-B14F-4D97-AF65-F5344CB8AC3E}">
        <p14:creationId xmlns:p14="http://schemas.microsoft.com/office/powerpoint/2010/main" val="2310786861"/>
      </p:ext>
    </p:extLst>
  </p:cSld>
  <p:clrMapOvr>
    <a:masterClrMapping/>
  </p:clrMapOvr>
  <p:transition spd="slow">
    <p:push dir="u"/>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Closing Slide_AL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50069" y="3512127"/>
            <a:ext cx="8043863" cy="1169837"/>
          </a:xfrm>
          <a:noFill/>
        </p:spPr>
        <p:txBody>
          <a:bodyPr wrap="square" rtlCol="0" anchor="ctr" anchorCtr="1">
            <a:noAutofit/>
          </a:bodyPr>
          <a:lstStyle>
            <a:lvl1pPr marL="0" algn="ctr">
              <a:lnSpc>
                <a:spcPct val="75000"/>
              </a:lnSpc>
              <a:defRPr lang="en-US" sz="1350" b="0" i="0">
                <a:solidFill>
                  <a:schemeClr val="bg1">
                    <a:alpha val="81000"/>
                  </a:schemeClr>
                </a:solidFill>
                <a:latin typeface="Verdana" charset="0"/>
                <a:ea typeface="Verdana" charset="0"/>
                <a:cs typeface="Verdana" charset="0"/>
              </a:defRPr>
            </a:lvl1pPr>
          </a:lstStyle>
          <a:p>
            <a:pPr marL="0" lvl="0" algn="ctr">
              <a:lnSpc>
                <a:spcPct val="75000"/>
              </a:lnSpc>
            </a:pPr>
            <a:r>
              <a:rPr lang="en-US" dirty="0"/>
              <a:t>Click to edit master closing slide</a:t>
            </a:r>
          </a:p>
        </p:txBody>
      </p:sp>
      <p:sp>
        <p:nvSpPr>
          <p:cNvPr id="6" name="Date Placeholder 5"/>
          <p:cNvSpPr>
            <a:spLocks noGrp="1"/>
          </p:cNvSpPr>
          <p:nvPr>
            <p:ph type="dt" sz="half" idx="10"/>
          </p:nvPr>
        </p:nvSpPr>
        <p:spPr>
          <a:xfrm>
            <a:off x="8063253" y="4751482"/>
            <a:ext cx="885836" cy="187753"/>
          </a:xfrm>
        </p:spPr>
        <p:txBody>
          <a:bodyPr/>
          <a:lstStyle>
            <a:lvl1pPr>
              <a:defRPr>
                <a:solidFill>
                  <a:schemeClr val="bg1"/>
                </a:solidFill>
              </a:defRPr>
            </a:lvl1pPr>
          </a:lstStyle>
          <a:p>
            <a:fld id="{0A368D4B-3D0A-49AB-8EA2-2DC8CB4594DB}" type="datetime1">
              <a:rPr lang="en-US" smtClean="0"/>
              <a:pPr/>
              <a:t>3/24/2023</a:t>
            </a:fld>
            <a:endParaRPr lang="en-US" dirty="0"/>
          </a:p>
        </p:txBody>
      </p:sp>
      <p:sp>
        <p:nvSpPr>
          <p:cNvPr id="7" name="Footer Placeholder 6"/>
          <p:cNvSpPr>
            <a:spLocks noGrp="1"/>
          </p:cNvSpPr>
          <p:nvPr>
            <p:ph type="ftr" sz="quarter" idx="11"/>
          </p:nvPr>
        </p:nvSpPr>
        <p:spPr>
          <a:xfrm>
            <a:off x="194912" y="4751482"/>
            <a:ext cx="3919888" cy="187753"/>
          </a:xfrm>
          <a:prstGeom prst="rect">
            <a:avLst/>
          </a:prstGeom>
        </p:spPr>
        <p:txBody>
          <a:bodyPr/>
          <a:lstStyle>
            <a:lvl1pPr>
              <a:defRPr>
                <a:solidFill>
                  <a:schemeClr val="bg1"/>
                </a:solidFill>
              </a:defRPr>
            </a:lvl1pPr>
          </a:lstStyle>
          <a:p>
            <a:r>
              <a:rPr lang="en-US" dirty="0"/>
              <a:t>PRESENTATION TITLE</a:t>
            </a:r>
            <a:endParaRPr lang="en-US" dirty="0">
              <a:solidFill>
                <a:schemeClr val="bg1"/>
              </a:solidFill>
            </a:endParaRPr>
          </a:p>
        </p:txBody>
      </p:sp>
      <p:sp>
        <p:nvSpPr>
          <p:cNvPr id="8" name="Slide Number Placeholder 7"/>
          <p:cNvSpPr>
            <a:spLocks noGrp="1"/>
          </p:cNvSpPr>
          <p:nvPr>
            <p:ph type="sldNum" sz="quarter" idx="12"/>
          </p:nvPr>
        </p:nvSpPr>
        <p:spPr/>
        <p:txBody>
          <a:bodyPr/>
          <a:lstStyle>
            <a:lvl1pPr>
              <a:defRPr>
                <a:solidFill>
                  <a:schemeClr val="bg1"/>
                </a:solidFill>
              </a:defRPr>
            </a:lvl1pPr>
          </a:lstStyle>
          <a:p>
            <a:r>
              <a:rPr lang="en-US" dirty="0"/>
              <a:t>PAGE  </a:t>
            </a:r>
            <a:fld id="{93005692-73BE-493E-93AB-ECD6027A7652}" type="slidenum">
              <a:rPr lang="en-US" smtClean="0"/>
              <a:pPr/>
              <a:t>‹#›</a:t>
            </a:fld>
            <a:endParaRPr lang="en-US" dirty="0"/>
          </a:p>
        </p:txBody>
      </p:sp>
      <p:pic>
        <p:nvPicPr>
          <p:cNvPr id="5" name="Picture 4">
            <a:extLst>
              <a:ext uri="{FF2B5EF4-FFF2-40B4-BE49-F238E27FC236}">
                <a16:creationId xmlns:a16="http://schemas.microsoft.com/office/drawing/2014/main" id="{B312827E-EAC5-3946-AC23-03E04566DDA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85946" y="739190"/>
            <a:ext cx="4572108" cy="3056400"/>
          </a:xfrm>
          <a:prstGeom prst="rect">
            <a:avLst/>
          </a:prstGeom>
          <a:effectLst/>
        </p:spPr>
      </p:pic>
      <p:grpSp>
        <p:nvGrpSpPr>
          <p:cNvPr id="10" name="Group 9">
            <a:extLst>
              <a:ext uri="{FF2B5EF4-FFF2-40B4-BE49-F238E27FC236}">
                <a16:creationId xmlns:a16="http://schemas.microsoft.com/office/drawing/2014/main" id="{26A1933B-4578-2C48-B386-B6DE7FB469A0}"/>
              </a:ext>
            </a:extLst>
          </p:cNvPr>
          <p:cNvGrpSpPr/>
          <p:nvPr userDrawn="1"/>
        </p:nvGrpSpPr>
        <p:grpSpPr>
          <a:xfrm>
            <a:off x="0" y="0"/>
            <a:ext cx="9144000" cy="297873"/>
            <a:chOff x="0" y="0"/>
            <a:chExt cx="12192000" cy="397164"/>
          </a:xfrm>
        </p:grpSpPr>
        <p:sp>
          <p:nvSpPr>
            <p:cNvPr id="11" name="Rectangle 10">
              <a:extLst>
                <a:ext uri="{FF2B5EF4-FFF2-40B4-BE49-F238E27FC236}">
                  <a16:creationId xmlns:a16="http://schemas.microsoft.com/office/drawing/2014/main" id="{218D5CB7-AA4B-854B-AB3D-49F9259FE929}"/>
                </a:ext>
              </a:extLst>
            </p:cNvPr>
            <p:cNvSpPr/>
            <p:nvPr userDrawn="1"/>
          </p:nvSpPr>
          <p:spPr>
            <a:xfrm>
              <a:off x="1" y="198582"/>
              <a:ext cx="3082197" cy="1985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2" name="Rectangle 11">
              <a:extLst>
                <a:ext uri="{FF2B5EF4-FFF2-40B4-BE49-F238E27FC236}">
                  <a16:creationId xmlns:a16="http://schemas.microsoft.com/office/drawing/2014/main" id="{979D8DEA-9F1F-B348-8F9E-92515F1EA58F}"/>
                </a:ext>
              </a:extLst>
            </p:cNvPr>
            <p:cNvSpPr/>
            <p:nvPr userDrawn="1"/>
          </p:nvSpPr>
          <p:spPr>
            <a:xfrm>
              <a:off x="3050818" y="198582"/>
              <a:ext cx="3047061" cy="1985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3" name="Rectangle 12">
              <a:extLst>
                <a:ext uri="{FF2B5EF4-FFF2-40B4-BE49-F238E27FC236}">
                  <a16:creationId xmlns:a16="http://schemas.microsoft.com/office/drawing/2014/main" id="{BBA2104A-FEE3-5D47-AFE9-8B7C33967231}"/>
                </a:ext>
              </a:extLst>
            </p:cNvPr>
            <p:cNvSpPr/>
            <p:nvPr userDrawn="1"/>
          </p:nvSpPr>
          <p:spPr>
            <a:xfrm>
              <a:off x="6097879" y="198582"/>
              <a:ext cx="3047061" cy="1985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4" name="Rectangle 13">
              <a:extLst>
                <a:ext uri="{FF2B5EF4-FFF2-40B4-BE49-F238E27FC236}">
                  <a16:creationId xmlns:a16="http://schemas.microsoft.com/office/drawing/2014/main" id="{509469BE-AFF9-CF46-B1D0-26FE866E2BA0}"/>
                </a:ext>
              </a:extLst>
            </p:cNvPr>
            <p:cNvSpPr/>
            <p:nvPr userDrawn="1"/>
          </p:nvSpPr>
          <p:spPr>
            <a:xfrm>
              <a:off x="9144939" y="198582"/>
              <a:ext cx="3047061" cy="1985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5" name="Rectangle 14">
              <a:extLst>
                <a:ext uri="{FF2B5EF4-FFF2-40B4-BE49-F238E27FC236}">
                  <a16:creationId xmlns:a16="http://schemas.microsoft.com/office/drawing/2014/main" id="{F6B5D989-FEE7-E847-A878-5126F541AF8B}"/>
                </a:ext>
              </a:extLst>
            </p:cNvPr>
            <p:cNvSpPr/>
            <p:nvPr userDrawn="1"/>
          </p:nvSpPr>
          <p:spPr>
            <a:xfrm>
              <a:off x="0" y="0"/>
              <a:ext cx="12191999" cy="1985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spTree>
    <p:extLst>
      <p:ext uri="{BB962C8B-B14F-4D97-AF65-F5344CB8AC3E}">
        <p14:creationId xmlns:p14="http://schemas.microsoft.com/office/powerpoint/2010/main" val="2677202205"/>
      </p:ext>
    </p:extLst>
  </p:cSld>
  <p:clrMapOvr>
    <a:masterClrMapping/>
  </p:clrMapOvr>
  <p:transition spd="slow">
    <p:push dir="u"/>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1_Closing Slide_Y+W">
    <p:spTree>
      <p:nvGrpSpPr>
        <p:cNvPr id="1" name=""/>
        <p:cNvGrpSpPr/>
        <p:nvPr/>
      </p:nvGrpSpPr>
      <p:grpSpPr>
        <a:xfrm>
          <a:off x="0" y="0"/>
          <a:ext cx="0" cy="0"/>
          <a:chOff x="0" y="0"/>
          <a:chExt cx="0" cy="0"/>
        </a:xfrm>
      </p:grpSpPr>
      <p:sp>
        <p:nvSpPr>
          <p:cNvPr id="6" name="Date Placeholder 5"/>
          <p:cNvSpPr>
            <a:spLocks noGrp="1"/>
          </p:cNvSpPr>
          <p:nvPr>
            <p:ph type="dt" sz="half" idx="10"/>
          </p:nvPr>
        </p:nvSpPr>
        <p:spPr>
          <a:xfrm>
            <a:off x="8063253" y="4751482"/>
            <a:ext cx="885836" cy="187753"/>
          </a:xfrm>
        </p:spPr>
        <p:txBody>
          <a:bodyPr/>
          <a:lstStyle/>
          <a:p>
            <a:fld id="{75D660D7-90CE-4513-A3CE-C070B9421917}" type="datetime1">
              <a:rPr lang="en-US" smtClean="0"/>
              <a:t>3/24/2023</a:t>
            </a:fld>
            <a:endParaRPr lang="en-US" dirty="0"/>
          </a:p>
        </p:txBody>
      </p:sp>
      <p:sp>
        <p:nvSpPr>
          <p:cNvPr id="10" name="Footer Placeholder 9"/>
          <p:cNvSpPr>
            <a:spLocks noGrp="1"/>
          </p:cNvSpPr>
          <p:nvPr>
            <p:ph type="ftr" sz="quarter" idx="11"/>
          </p:nvPr>
        </p:nvSpPr>
        <p:spPr>
          <a:xfrm>
            <a:off x="194912" y="4751482"/>
            <a:ext cx="3919888" cy="187753"/>
          </a:xfrm>
          <a:prstGeom prst="rect">
            <a:avLst/>
          </a:prstGeom>
        </p:spPr>
        <p:txBody>
          <a:bodyPr/>
          <a:lstStyle/>
          <a:p>
            <a:r>
              <a:rPr lang="en-US"/>
              <a:t>PRESENTATION TITLE</a:t>
            </a:r>
            <a:endParaRPr lang="en-US" dirty="0"/>
          </a:p>
        </p:txBody>
      </p:sp>
      <p:sp>
        <p:nvSpPr>
          <p:cNvPr id="11" name="Slide Number Placeholder 10"/>
          <p:cNvSpPr>
            <a:spLocks noGrp="1"/>
          </p:cNvSpPr>
          <p:nvPr>
            <p:ph type="sldNum" sz="quarter" idx="12"/>
          </p:nvPr>
        </p:nvSpPr>
        <p:spPr/>
        <p:txBody>
          <a:bodyPr/>
          <a:lstStyle/>
          <a:p>
            <a:r>
              <a:rPr lang="en-US" dirty="0"/>
              <a:t>PAGE  </a:t>
            </a:r>
            <a:fld id="{93005692-73BE-493E-93AB-ECD6027A7652}" type="slidenum">
              <a:rPr lang="en-US" smtClean="0"/>
              <a:pPr/>
              <a:t>‹#›</a:t>
            </a:fld>
            <a:endParaRPr lang="en-US" dirty="0"/>
          </a:p>
        </p:txBody>
      </p:sp>
      <p:pic>
        <p:nvPicPr>
          <p:cNvPr id="13" name="Picture 12">
            <a:extLst>
              <a:ext uri="{FF2B5EF4-FFF2-40B4-BE49-F238E27FC236}">
                <a16:creationId xmlns:a16="http://schemas.microsoft.com/office/drawing/2014/main" id="{80E1138C-7163-9A4A-A564-778DB5FD9F3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3890486" y="3640585"/>
            <a:ext cx="1363028" cy="385763"/>
          </a:xfrm>
          <a:prstGeom prst="rect">
            <a:avLst/>
          </a:prstGeom>
        </p:spPr>
      </p:pic>
      <p:pic>
        <p:nvPicPr>
          <p:cNvPr id="14" name="Picture 13">
            <a:extLst>
              <a:ext uri="{FF2B5EF4-FFF2-40B4-BE49-F238E27FC236}">
                <a16:creationId xmlns:a16="http://schemas.microsoft.com/office/drawing/2014/main" id="{FB69222D-1DFB-B94F-A392-6FB5C5B24447}"/>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3178112" y="4154497"/>
            <a:ext cx="2787777" cy="182594"/>
          </a:xfrm>
          <a:prstGeom prst="rect">
            <a:avLst/>
          </a:prstGeom>
        </p:spPr>
      </p:pic>
      <p:grpSp>
        <p:nvGrpSpPr>
          <p:cNvPr id="15" name="Group 14">
            <a:extLst>
              <a:ext uri="{FF2B5EF4-FFF2-40B4-BE49-F238E27FC236}">
                <a16:creationId xmlns:a16="http://schemas.microsoft.com/office/drawing/2014/main" id="{D1AB13A6-01B3-1349-A6AD-A8DCEA6BDA15}"/>
              </a:ext>
            </a:extLst>
          </p:cNvPr>
          <p:cNvGrpSpPr/>
          <p:nvPr userDrawn="1"/>
        </p:nvGrpSpPr>
        <p:grpSpPr>
          <a:xfrm>
            <a:off x="0" y="0"/>
            <a:ext cx="9144000" cy="297873"/>
            <a:chOff x="0" y="0"/>
            <a:chExt cx="12192000" cy="397164"/>
          </a:xfrm>
        </p:grpSpPr>
        <p:sp>
          <p:nvSpPr>
            <p:cNvPr id="22" name="Rectangle 21">
              <a:extLst>
                <a:ext uri="{FF2B5EF4-FFF2-40B4-BE49-F238E27FC236}">
                  <a16:creationId xmlns:a16="http://schemas.microsoft.com/office/drawing/2014/main" id="{75457A8D-1152-354E-8405-E7836A69DB98}"/>
                </a:ext>
              </a:extLst>
            </p:cNvPr>
            <p:cNvSpPr/>
            <p:nvPr userDrawn="1"/>
          </p:nvSpPr>
          <p:spPr>
            <a:xfrm>
              <a:off x="1" y="198582"/>
              <a:ext cx="3082197" cy="1985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3" name="Rectangle 22">
              <a:extLst>
                <a:ext uri="{FF2B5EF4-FFF2-40B4-BE49-F238E27FC236}">
                  <a16:creationId xmlns:a16="http://schemas.microsoft.com/office/drawing/2014/main" id="{D96C2F31-E470-6645-AE27-62977010A974}"/>
                </a:ext>
              </a:extLst>
            </p:cNvPr>
            <p:cNvSpPr/>
            <p:nvPr userDrawn="1"/>
          </p:nvSpPr>
          <p:spPr>
            <a:xfrm>
              <a:off x="3050818" y="198582"/>
              <a:ext cx="3047061" cy="1985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4" name="Rectangle 23">
              <a:extLst>
                <a:ext uri="{FF2B5EF4-FFF2-40B4-BE49-F238E27FC236}">
                  <a16:creationId xmlns:a16="http://schemas.microsoft.com/office/drawing/2014/main" id="{5E072F41-1CDC-9A4B-83F9-B151523E9C1C}"/>
                </a:ext>
              </a:extLst>
            </p:cNvPr>
            <p:cNvSpPr/>
            <p:nvPr userDrawn="1"/>
          </p:nvSpPr>
          <p:spPr>
            <a:xfrm>
              <a:off x="6097879" y="198582"/>
              <a:ext cx="3047061" cy="1985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5" name="Rectangle 24">
              <a:extLst>
                <a:ext uri="{FF2B5EF4-FFF2-40B4-BE49-F238E27FC236}">
                  <a16:creationId xmlns:a16="http://schemas.microsoft.com/office/drawing/2014/main" id="{589C2FE9-5C87-5445-A800-5C3665B8FE49}"/>
                </a:ext>
              </a:extLst>
            </p:cNvPr>
            <p:cNvSpPr/>
            <p:nvPr userDrawn="1"/>
          </p:nvSpPr>
          <p:spPr>
            <a:xfrm>
              <a:off x="9144939" y="198582"/>
              <a:ext cx="3047061" cy="1985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6" name="Rectangle 25">
              <a:extLst>
                <a:ext uri="{FF2B5EF4-FFF2-40B4-BE49-F238E27FC236}">
                  <a16:creationId xmlns:a16="http://schemas.microsoft.com/office/drawing/2014/main" id="{523FE15A-B47A-1D41-B98B-5F1FD8269627}"/>
                </a:ext>
              </a:extLst>
            </p:cNvPr>
            <p:cNvSpPr/>
            <p:nvPr userDrawn="1"/>
          </p:nvSpPr>
          <p:spPr>
            <a:xfrm>
              <a:off x="0" y="0"/>
              <a:ext cx="12191999" cy="1985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pic>
        <p:nvPicPr>
          <p:cNvPr id="28" name="Picture 27">
            <a:extLst>
              <a:ext uri="{FF2B5EF4-FFF2-40B4-BE49-F238E27FC236}">
                <a16:creationId xmlns:a16="http://schemas.microsoft.com/office/drawing/2014/main" id="{5CB9D5B6-576E-A84E-B496-E9FDEC47ABDF}"/>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285946" y="603820"/>
            <a:ext cx="4572108" cy="3056400"/>
          </a:xfrm>
          <a:prstGeom prst="rect">
            <a:avLst/>
          </a:prstGeom>
        </p:spPr>
      </p:pic>
    </p:spTree>
    <p:extLst>
      <p:ext uri="{BB962C8B-B14F-4D97-AF65-F5344CB8AC3E}">
        <p14:creationId xmlns:p14="http://schemas.microsoft.com/office/powerpoint/2010/main" val="727249307"/>
      </p:ext>
    </p:extLst>
  </p:cSld>
  <p:clrMapOvr>
    <a:masterClrMapping/>
  </p:clrMapOvr>
  <p:transition spd="slow">
    <p:push dir="u"/>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1_Closing Slide_Y+W_ALT">
    <p:bg>
      <p:bgPr>
        <a:solidFill>
          <a:schemeClr val="tx1"/>
        </a:solidFill>
        <a:effectLst/>
      </p:bgPr>
    </p:bg>
    <p:spTree>
      <p:nvGrpSpPr>
        <p:cNvPr id="1" name=""/>
        <p:cNvGrpSpPr/>
        <p:nvPr/>
      </p:nvGrpSpPr>
      <p:grpSpPr>
        <a:xfrm>
          <a:off x="0" y="0"/>
          <a:ext cx="0" cy="0"/>
          <a:chOff x="0" y="0"/>
          <a:chExt cx="0" cy="0"/>
        </a:xfrm>
      </p:grpSpPr>
      <p:sp>
        <p:nvSpPr>
          <p:cNvPr id="6" name="Date Placeholder 5"/>
          <p:cNvSpPr>
            <a:spLocks noGrp="1"/>
          </p:cNvSpPr>
          <p:nvPr>
            <p:ph type="dt" sz="half" idx="10"/>
          </p:nvPr>
        </p:nvSpPr>
        <p:spPr>
          <a:xfrm>
            <a:off x="8063253" y="4751482"/>
            <a:ext cx="885836" cy="187753"/>
          </a:xfrm>
        </p:spPr>
        <p:txBody>
          <a:bodyPr/>
          <a:lstStyle>
            <a:lvl1pPr>
              <a:defRPr>
                <a:solidFill>
                  <a:schemeClr val="bg1"/>
                </a:solidFill>
              </a:defRPr>
            </a:lvl1pPr>
          </a:lstStyle>
          <a:p>
            <a:fld id="{0A368D4B-3D0A-49AB-8EA2-2DC8CB4594DB}" type="datetime1">
              <a:rPr lang="en-US" smtClean="0"/>
              <a:pPr/>
              <a:t>3/24/2023</a:t>
            </a:fld>
            <a:endParaRPr lang="en-US" dirty="0"/>
          </a:p>
        </p:txBody>
      </p:sp>
      <p:sp>
        <p:nvSpPr>
          <p:cNvPr id="7" name="Footer Placeholder 6"/>
          <p:cNvSpPr>
            <a:spLocks noGrp="1"/>
          </p:cNvSpPr>
          <p:nvPr>
            <p:ph type="ftr" sz="quarter" idx="11"/>
          </p:nvPr>
        </p:nvSpPr>
        <p:spPr>
          <a:xfrm>
            <a:off x="194912" y="4751482"/>
            <a:ext cx="3919888" cy="187753"/>
          </a:xfrm>
          <a:prstGeom prst="rect">
            <a:avLst/>
          </a:prstGeom>
        </p:spPr>
        <p:txBody>
          <a:bodyPr/>
          <a:lstStyle>
            <a:lvl1pPr>
              <a:defRPr>
                <a:solidFill>
                  <a:schemeClr val="bg1"/>
                </a:solidFill>
              </a:defRPr>
            </a:lvl1pPr>
          </a:lstStyle>
          <a:p>
            <a:r>
              <a:rPr lang="en-US" dirty="0"/>
              <a:t>PRESENTATION TITLE</a:t>
            </a:r>
            <a:endParaRPr lang="en-US" dirty="0">
              <a:solidFill>
                <a:schemeClr val="bg1"/>
              </a:solidFill>
            </a:endParaRPr>
          </a:p>
        </p:txBody>
      </p:sp>
      <p:sp>
        <p:nvSpPr>
          <p:cNvPr id="8" name="Slide Number Placeholder 7"/>
          <p:cNvSpPr>
            <a:spLocks noGrp="1"/>
          </p:cNvSpPr>
          <p:nvPr>
            <p:ph type="sldNum" sz="quarter" idx="12"/>
          </p:nvPr>
        </p:nvSpPr>
        <p:spPr/>
        <p:txBody>
          <a:bodyPr/>
          <a:lstStyle>
            <a:lvl1pPr>
              <a:defRPr>
                <a:solidFill>
                  <a:schemeClr val="bg1"/>
                </a:solidFill>
              </a:defRPr>
            </a:lvl1pPr>
          </a:lstStyle>
          <a:p>
            <a:r>
              <a:rPr lang="en-US" dirty="0"/>
              <a:t>PAGE  </a:t>
            </a:r>
            <a:fld id="{93005692-73BE-493E-93AB-ECD6027A7652}" type="slidenum">
              <a:rPr lang="en-US" smtClean="0"/>
              <a:pPr/>
              <a:t>‹#›</a:t>
            </a:fld>
            <a:endParaRPr lang="en-US" dirty="0"/>
          </a:p>
        </p:txBody>
      </p:sp>
      <p:pic>
        <p:nvPicPr>
          <p:cNvPr id="5" name="Picture 4">
            <a:extLst>
              <a:ext uri="{FF2B5EF4-FFF2-40B4-BE49-F238E27FC236}">
                <a16:creationId xmlns:a16="http://schemas.microsoft.com/office/drawing/2014/main" id="{B312827E-EAC5-3946-AC23-03E04566DDA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85946" y="599348"/>
            <a:ext cx="4572108" cy="3056400"/>
          </a:xfrm>
          <a:prstGeom prst="rect">
            <a:avLst/>
          </a:prstGeom>
          <a:effectLst/>
        </p:spPr>
      </p:pic>
      <p:grpSp>
        <p:nvGrpSpPr>
          <p:cNvPr id="10" name="Group 9">
            <a:extLst>
              <a:ext uri="{FF2B5EF4-FFF2-40B4-BE49-F238E27FC236}">
                <a16:creationId xmlns:a16="http://schemas.microsoft.com/office/drawing/2014/main" id="{26A1933B-4578-2C48-B386-B6DE7FB469A0}"/>
              </a:ext>
            </a:extLst>
          </p:cNvPr>
          <p:cNvGrpSpPr/>
          <p:nvPr userDrawn="1"/>
        </p:nvGrpSpPr>
        <p:grpSpPr>
          <a:xfrm>
            <a:off x="0" y="0"/>
            <a:ext cx="9144000" cy="297873"/>
            <a:chOff x="0" y="0"/>
            <a:chExt cx="12192000" cy="397164"/>
          </a:xfrm>
        </p:grpSpPr>
        <p:sp>
          <p:nvSpPr>
            <p:cNvPr id="11" name="Rectangle 10">
              <a:extLst>
                <a:ext uri="{FF2B5EF4-FFF2-40B4-BE49-F238E27FC236}">
                  <a16:creationId xmlns:a16="http://schemas.microsoft.com/office/drawing/2014/main" id="{218D5CB7-AA4B-854B-AB3D-49F9259FE929}"/>
                </a:ext>
              </a:extLst>
            </p:cNvPr>
            <p:cNvSpPr/>
            <p:nvPr userDrawn="1"/>
          </p:nvSpPr>
          <p:spPr>
            <a:xfrm>
              <a:off x="1" y="198582"/>
              <a:ext cx="3082197" cy="1985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2" name="Rectangle 11">
              <a:extLst>
                <a:ext uri="{FF2B5EF4-FFF2-40B4-BE49-F238E27FC236}">
                  <a16:creationId xmlns:a16="http://schemas.microsoft.com/office/drawing/2014/main" id="{979D8DEA-9F1F-B348-8F9E-92515F1EA58F}"/>
                </a:ext>
              </a:extLst>
            </p:cNvPr>
            <p:cNvSpPr/>
            <p:nvPr userDrawn="1"/>
          </p:nvSpPr>
          <p:spPr>
            <a:xfrm>
              <a:off x="3050818" y="198582"/>
              <a:ext cx="3047061" cy="1985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3" name="Rectangle 12">
              <a:extLst>
                <a:ext uri="{FF2B5EF4-FFF2-40B4-BE49-F238E27FC236}">
                  <a16:creationId xmlns:a16="http://schemas.microsoft.com/office/drawing/2014/main" id="{BBA2104A-FEE3-5D47-AFE9-8B7C33967231}"/>
                </a:ext>
              </a:extLst>
            </p:cNvPr>
            <p:cNvSpPr/>
            <p:nvPr userDrawn="1"/>
          </p:nvSpPr>
          <p:spPr>
            <a:xfrm>
              <a:off x="6097879" y="198582"/>
              <a:ext cx="3047061" cy="1985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4" name="Rectangle 13">
              <a:extLst>
                <a:ext uri="{FF2B5EF4-FFF2-40B4-BE49-F238E27FC236}">
                  <a16:creationId xmlns:a16="http://schemas.microsoft.com/office/drawing/2014/main" id="{509469BE-AFF9-CF46-B1D0-26FE866E2BA0}"/>
                </a:ext>
              </a:extLst>
            </p:cNvPr>
            <p:cNvSpPr/>
            <p:nvPr userDrawn="1"/>
          </p:nvSpPr>
          <p:spPr>
            <a:xfrm>
              <a:off x="9144939" y="198582"/>
              <a:ext cx="3047061" cy="1985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5" name="Rectangle 14">
              <a:extLst>
                <a:ext uri="{FF2B5EF4-FFF2-40B4-BE49-F238E27FC236}">
                  <a16:creationId xmlns:a16="http://schemas.microsoft.com/office/drawing/2014/main" id="{F6B5D989-FEE7-E847-A878-5126F541AF8B}"/>
                </a:ext>
              </a:extLst>
            </p:cNvPr>
            <p:cNvSpPr/>
            <p:nvPr userDrawn="1"/>
          </p:nvSpPr>
          <p:spPr>
            <a:xfrm>
              <a:off x="0" y="0"/>
              <a:ext cx="12191999" cy="1985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pic>
        <p:nvPicPr>
          <p:cNvPr id="16" name="Picture 15">
            <a:extLst>
              <a:ext uri="{FF2B5EF4-FFF2-40B4-BE49-F238E27FC236}">
                <a16:creationId xmlns:a16="http://schemas.microsoft.com/office/drawing/2014/main" id="{447C4EF9-A5C2-5947-9C94-BD3C8A011B26}"/>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3890486" y="3640585"/>
            <a:ext cx="1363028" cy="385763"/>
          </a:xfrm>
          <a:prstGeom prst="rect">
            <a:avLst/>
          </a:prstGeom>
        </p:spPr>
      </p:pic>
      <p:pic>
        <p:nvPicPr>
          <p:cNvPr id="17" name="Picture 16">
            <a:extLst>
              <a:ext uri="{FF2B5EF4-FFF2-40B4-BE49-F238E27FC236}">
                <a16:creationId xmlns:a16="http://schemas.microsoft.com/office/drawing/2014/main" id="{AB13A5EE-7ACD-F44B-B9D4-9E14E16B8E14}"/>
              </a:ext>
            </a:extLst>
          </p:cNvPr>
          <p:cNvPicPr>
            <a:picLocks noChangeAspect="1"/>
          </p:cNvPicPr>
          <p:nvPr userDrawn="1"/>
        </p:nvPicPr>
        <p:blipFill>
          <a:blip r:embed="rId4">
            <a:extLst>
              <a:ext uri="{28A0092B-C50C-407E-A947-70E740481C1C}">
                <a14:useLocalDpi xmlns:a14="http://schemas.microsoft.com/office/drawing/2010/main" val="0"/>
              </a:ext>
            </a:extLst>
          </a:blip>
          <a:srcRect/>
          <a:stretch/>
        </p:blipFill>
        <p:spPr>
          <a:xfrm>
            <a:off x="3178112" y="4154497"/>
            <a:ext cx="2787777" cy="182594"/>
          </a:xfrm>
          <a:prstGeom prst="rect">
            <a:avLst/>
          </a:prstGeom>
        </p:spPr>
      </p:pic>
    </p:spTree>
    <p:extLst>
      <p:ext uri="{BB962C8B-B14F-4D97-AF65-F5344CB8AC3E}">
        <p14:creationId xmlns:p14="http://schemas.microsoft.com/office/powerpoint/2010/main" val="2861650444"/>
      </p:ext>
    </p:extLst>
  </p:cSld>
  <p:clrMapOvr>
    <a:masterClrMapping/>
  </p:clrMapOvr>
  <p:transition spd="slow">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Title Slide Black">
    <p:bg>
      <p:bgPr>
        <a:solidFill>
          <a:schemeClr val="tx1"/>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C7842B6A-813C-FA45-B88D-CE413A77FF4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37" y="4198500"/>
            <a:ext cx="3425624" cy="945000"/>
          </a:xfrm>
          <a:prstGeom prst="rect">
            <a:avLst/>
          </a:prstGeom>
        </p:spPr>
      </p:pic>
      <p:sp>
        <p:nvSpPr>
          <p:cNvPr id="2" name="Title 1"/>
          <p:cNvSpPr>
            <a:spLocks noGrp="1"/>
          </p:cNvSpPr>
          <p:nvPr>
            <p:ph type="ctrTitle" hasCustomPrompt="1"/>
          </p:nvPr>
        </p:nvSpPr>
        <p:spPr>
          <a:xfrm>
            <a:off x="339556" y="771706"/>
            <a:ext cx="6941198" cy="1105586"/>
          </a:xfrm>
        </p:spPr>
        <p:txBody>
          <a:bodyPr lIns="0" anchor="b">
            <a:noAutofit/>
          </a:bodyPr>
          <a:lstStyle>
            <a:lvl1pPr algn="l">
              <a:defRPr sz="4050" b="1" cap="all" baseline="0">
                <a:solidFill>
                  <a:schemeClr val="bg1"/>
                </a:solidFill>
                <a:latin typeface="+mj-lt"/>
              </a:defRPr>
            </a:lvl1pPr>
          </a:lstStyle>
          <a:p>
            <a:r>
              <a:rPr lang="en-US" dirty="0"/>
              <a:t>CLICK TO EDIT MASTER TITLE SLIDE</a:t>
            </a:r>
          </a:p>
        </p:txBody>
      </p:sp>
      <p:sp>
        <p:nvSpPr>
          <p:cNvPr id="3" name="Subtitle 2"/>
          <p:cNvSpPr>
            <a:spLocks noGrp="1"/>
          </p:cNvSpPr>
          <p:nvPr>
            <p:ph type="subTitle" idx="1"/>
          </p:nvPr>
        </p:nvSpPr>
        <p:spPr>
          <a:xfrm>
            <a:off x="339556" y="3200116"/>
            <a:ext cx="4114682" cy="499912"/>
          </a:xfrm>
        </p:spPr>
        <p:txBody>
          <a:bodyPr lIns="0" anchor="t">
            <a:normAutofit/>
          </a:bodyPr>
          <a:lstStyle>
            <a:lvl1pPr marL="0" indent="0" algn="l">
              <a:buNone/>
              <a:defRPr sz="1125" b="0">
                <a:solidFill>
                  <a:schemeClr val="bg1">
                    <a:lumMod val="85000"/>
                  </a:schemeClr>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7" name="Date Placeholder 6"/>
          <p:cNvSpPr>
            <a:spLocks noGrp="1"/>
          </p:cNvSpPr>
          <p:nvPr>
            <p:ph type="dt" sz="half" idx="10"/>
          </p:nvPr>
        </p:nvSpPr>
        <p:spPr>
          <a:xfrm>
            <a:off x="339555" y="1981747"/>
            <a:ext cx="887187" cy="283472"/>
          </a:xfrm>
          <a:solidFill>
            <a:schemeClr val="accent1"/>
          </a:solidFill>
        </p:spPr>
        <p:txBody>
          <a:bodyPr/>
          <a:lstStyle>
            <a:lvl1pPr>
              <a:defRPr sz="825">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fld id="{A318C6E2-4AA5-436E-9815-715E9B2235FA}" type="datetime1">
              <a:rPr lang="en-US" smtClean="0"/>
              <a:pPr/>
              <a:t>3/24/2023</a:t>
            </a:fld>
            <a:endParaRPr lang="en-US" dirty="0"/>
          </a:p>
        </p:txBody>
      </p:sp>
      <p:sp>
        <p:nvSpPr>
          <p:cNvPr id="8" name="Footer Placeholder 7"/>
          <p:cNvSpPr>
            <a:spLocks noGrp="1"/>
          </p:cNvSpPr>
          <p:nvPr>
            <p:ph type="ftr" sz="quarter" idx="11"/>
          </p:nvPr>
        </p:nvSpPr>
        <p:spPr>
          <a:xfrm>
            <a:off x="4967756" y="4782924"/>
            <a:ext cx="3220281" cy="187753"/>
          </a:xfrm>
          <a:prstGeom prst="rect">
            <a:avLst/>
          </a:prstGeom>
        </p:spPr>
        <p:txBody>
          <a:bodyPr/>
          <a:lstStyle>
            <a:lvl1pPr algn="ctr">
              <a:defRPr>
                <a:solidFill>
                  <a:schemeClr val="bg1">
                    <a:lumMod val="85000"/>
                  </a:schemeClr>
                </a:solidFill>
              </a:defRPr>
            </a:lvl1pPr>
          </a:lstStyle>
          <a:p>
            <a:r>
              <a:rPr lang="en-US"/>
              <a:t>PRESENTATION TITLE</a:t>
            </a:r>
            <a:endParaRPr lang="en-US" dirty="0"/>
          </a:p>
        </p:txBody>
      </p:sp>
      <p:sp>
        <p:nvSpPr>
          <p:cNvPr id="9" name="Slide Number Placeholder 8"/>
          <p:cNvSpPr>
            <a:spLocks noGrp="1"/>
          </p:cNvSpPr>
          <p:nvPr>
            <p:ph type="sldNum" sz="quarter" idx="12"/>
          </p:nvPr>
        </p:nvSpPr>
        <p:spPr>
          <a:xfrm>
            <a:off x="8361312" y="4782924"/>
            <a:ext cx="415425" cy="187753"/>
          </a:xfrm>
        </p:spPr>
        <p:txBody>
          <a:bodyPr/>
          <a:lstStyle>
            <a:lvl1pPr algn="ctr">
              <a:defRPr>
                <a:solidFill>
                  <a:schemeClr val="bg1">
                    <a:lumMod val="85000"/>
                  </a:schemeClr>
                </a:solidFill>
              </a:defRPr>
            </a:lvl1pPr>
          </a:lstStyle>
          <a:p>
            <a:fld id="{93005692-73BE-493E-93AB-ECD6027A7652}" type="slidenum">
              <a:rPr lang="en-US" smtClean="0"/>
              <a:pPr/>
              <a:t>‹#›</a:t>
            </a:fld>
            <a:endParaRPr lang="en-US" dirty="0"/>
          </a:p>
        </p:txBody>
      </p:sp>
      <p:grpSp>
        <p:nvGrpSpPr>
          <p:cNvPr id="15" name="Group 14"/>
          <p:cNvGrpSpPr/>
          <p:nvPr userDrawn="1"/>
        </p:nvGrpSpPr>
        <p:grpSpPr>
          <a:xfrm>
            <a:off x="0" y="0"/>
            <a:ext cx="9144000" cy="297873"/>
            <a:chOff x="0" y="0"/>
            <a:chExt cx="12192000" cy="397164"/>
          </a:xfrm>
        </p:grpSpPr>
        <p:sp>
          <p:nvSpPr>
            <p:cNvPr id="16" name="Rectangle 15"/>
            <p:cNvSpPr/>
            <p:nvPr userDrawn="1"/>
          </p:nvSpPr>
          <p:spPr>
            <a:xfrm>
              <a:off x="1" y="198582"/>
              <a:ext cx="3082197" cy="1985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8" name="Rectangle 17"/>
            <p:cNvSpPr/>
            <p:nvPr userDrawn="1"/>
          </p:nvSpPr>
          <p:spPr>
            <a:xfrm>
              <a:off x="3050818" y="198582"/>
              <a:ext cx="3047061" cy="1985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0" name="Rectangle 19"/>
            <p:cNvSpPr/>
            <p:nvPr userDrawn="1"/>
          </p:nvSpPr>
          <p:spPr>
            <a:xfrm>
              <a:off x="6097879" y="198582"/>
              <a:ext cx="3047061" cy="1985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1" name="Rectangle 20"/>
            <p:cNvSpPr/>
            <p:nvPr userDrawn="1"/>
          </p:nvSpPr>
          <p:spPr>
            <a:xfrm>
              <a:off x="9144939" y="198582"/>
              <a:ext cx="3047061" cy="1985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2" name="Rectangle 21"/>
            <p:cNvSpPr/>
            <p:nvPr userDrawn="1"/>
          </p:nvSpPr>
          <p:spPr>
            <a:xfrm>
              <a:off x="0" y="0"/>
              <a:ext cx="12191999" cy="1985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spTree>
    <p:extLst>
      <p:ext uri="{BB962C8B-B14F-4D97-AF65-F5344CB8AC3E}">
        <p14:creationId xmlns:p14="http://schemas.microsoft.com/office/powerpoint/2010/main" val="3912770920"/>
      </p:ext>
    </p:extLst>
  </p:cSld>
  <p:clrMapOvr>
    <a:masterClrMapping/>
  </p:clrMapOvr>
  <p:transition spd="slow">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 Black with Image">
    <p:bg>
      <p:bgPr>
        <a:solidFill>
          <a:schemeClr val="tx1"/>
        </a:solidFill>
        <a:effectLst/>
      </p:bgPr>
    </p:bg>
    <p:spTree>
      <p:nvGrpSpPr>
        <p:cNvPr id="1" name=""/>
        <p:cNvGrpSpPr/>
        <p:nvPr/>
      </p:nvGrpSpPr>
      <p:grpSpPr>
        <a:xfrm>
          <a:off x="0" y="0"/>
          <a:ext cx="0" cy="0"/>
          <a:chOff x="0" y="0"/>
          <a:chExt cx="0" cy="0"/>
        </a:xfrm>
      </p:grpSpPr>
      <p:sp>
        <p:nvSpPr>
          <p:cNvPr id="18" name="Picture Placeholder 5"/>
          <p:cNvSpPr>
            <a:spLocks noGrp="1"/>
          </p:cNvSpPr>
          <p:nvPr>
            <p:ph type="pic" sz="quarter" idx="13"/>
          </p:nvPr>
        </p:nvSpPr>
        <p:spPr>
          <a:xfrm>
            <a:off x="4570593" y="297873"/>
            <a:ext cx="4573407" cy="4845627"/>
          </a:xfrm>
        </p:spPr>
        <p:txBody>
          <a:bodyPr/>
          <a:lstStyle/>
          <a:p>
            <a:r>
              <a:rPr lang="en-US"/>
              <a:t>Click icon to add picture</a:t>
            </a:r>
          </a:p>
        </p:txBody>
      </p:sp>
      <p:sp>
        <p:nvSpPr>
          <p:cNvPr id="2" name="Title 1"/>
          <p:cNvSpPr>
            <a:spLocks noGrp="1"/>
          </p:cNvSpPr>
          <p:nvPr>
            <p:ph type="ctrTitle" hasCustomPrompt="1"/>
          </p:nvPr>
        </p:nvSpPr>
        <p:spPr>
          <a:xfrm>
            <a:off x="339556" y="771706"/>
            <a:ext cx="4114682" cy="1105586"/>
          </a:xfrm>
        </p:spPr>
        <p:txBody>
          <a:bodyPr lIns="0" anchor="b">
            <a:noAutofit/>
          </a:bodyPr>
          <a:lstStyle>
            <a:lvl1pPr algn="l">
              <a:defRPr sz="4050" b="1" cap="all" baseline="0">
                <a:solidFill>
                  <a:schemeClr val="bg1"/>
                </a:solidFill>
                <a:latin typeface="+mj-lt"/>
              </a:defRPr>
            </a:lvl1pPr>
          </a:lstStyle>
          <a:p>
            <a:r>
              <a:rPr lang="en-US" dirty="0"/>
              <a:t>CLICK TO EDIT MASTER TITLE SLIDE</a:t>
            </a:r>
          </a:p>
        </p:txBody>
      </p:sp>
      <p:sp>
        <p:nvSpPr>
          <p:cNvPr id="3" name="Subtitle 2"/>
          <p:cNvSpPr>
            <a:spLocks noGrp="1"/>
          </p:cNvSpPr>
          <p:nvPr>
            <p:ph type="subTitle" idx="1"/>
          </p:nvPr>
        </p:nvSpPr>
        <p:spPr>
          <a:xfrm>
            <a:off x="339556" y="3200116"/>
            <a:ext cx="4114682" cy="499912"/>
          </a:xfrm>
        </p:spPr>
        <p:txBody>
          <a:bodyPr lIns="0" anchor="t">
            <a:normAutofit/>
          </a:bodyPr>
          <a:lstStyle>
            <a:lvl1pPr marL="0" indent="0" algn="l">
              <a:buNone/>
              <a:defRPr sz="1125" b="0">
                <a:solidFill>
                  <a:schemeClr val="bg1">
                    <a:lumMod val="85000"/>
                  </a:schemeClr>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7" name="Date Placeholder 6"/>
          <p:cNvSpPr>
            <a:spLocks noGrp="1"/>
          </p:cNvSpPr>
          <p:nvPr>
            <p:ph type="dt" sz="half" idx="10"/>
          </p:nvPr>
        </p:nvSpPr>
        <p:spPr>
          <a:xfrm>
            <a:off x="339555" y="1981747"/>
            <a:ext cx="887187" cy="283472"/>
          </a:xfrm>
          <a:solidFill>
            <a:schemeClr val="accent1"/>
          </a:solidFill>
        </p:spPr>
        <p:txBody>
          <a:bodyPr/>
          <a:lstStyle>
            <a:lvl1pPr>
              <a:defRPr sz="825">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fld id="{A318C6E2-4AA5-436E-9815-715E9B2235FA}" type="datetime1">
              <a:rPr lang="en-US" smtClean="0"/>
              <a:pPr/>
              <a:t>3/24/2023</a:t>
            </a:fld>
            <a:endParaRPr lang="en-US" dirty="0"/>
          </a:p>
        </p:txBody>
      </p:sp>
      <p:sp>
        <p:nvSpPr>
          <p:cNvPr id="8" name="Footer Placeholder 7"/>
          <p:cNvSpPr>
            <a:spLocks noGrp="1"/>
          </p:cNvSpPr>
          <p:nvPr>
            <p:ph type="ftr" sz="quarter" idx="11"/>
          </p:nvPr>
        </p:nvSpPr>
        <p:spPr>
          <a:xfrm>
            <a:off x="4967756" y="4782924"/>
            <a:ext cx="3220281" cy="187753"/>
          </a:xfrm>
          <a:prstGeom prst="rect">
            <a:avLst/>
          </a:prstGeom>
        </p:spPr>
        <p:txBody>
          <a:bodyPr/>
          <a:lstStyle>
            <a:lvl1pPr algn="ctr">
              <a:defRPr>
                <a:solidFill>
                  <a:schemeClr val="bg1">
                    <a:lumMod val="85000"/>
                  </a:schemeClr>
                </a:solidFill>
              </a:defRPr>
            </a:lvl1pPr>
          </a:lstStyle>
          <a:p>
            <a:r>
              <a:rPr lang="en-US"/>
              <a:t>PRESENTATION TITLE</a:t>
            </a:r>
            <a:endParaRPr lang="en-US" dirty="0"/>
          </a:p>
        </p:txBody>
      </p:sp>
      <p:sp>
        <p:nvSpPr>
          <p:cNvPr id="9" name="Slide Number Placeholder 8"/>
          <p:cNvSpPr>
            <a:spLocks noGrp="1"/>
          </p:cNvSpPr>
          <p:nvPr>
            <p:ph type="sldNum" sz="quarter" idx="12"/>
          </p:nvPr>
        </p:nvSpPr>
        <p:spPr>
          <a:xfrm>
            <a:off x="8361312" y="4782924"/>
            <a:ext cx="415425" cy="187753"/>
          </a:xfrm>
        </p:spPr>
        <p:txBody>
          <a:bodyPr/>
          <a:lstStyle>
            <a:lvl1pPr algn="ctr">
              <a:defRPr>
                <a:solidFill>
                  <a:schemeClr val="bg1">
                    <a:lumMod val="85000"/>
                  </a:schemeClr>
                </a:solidFill>
              </a:defRPr>
            </a:lvl1pPr>
          </a:lstStyle>
          <a:p>
            <a:fld id="{93005692-73BE-493E-93AB-ECD6027A7652}" type="slidenum">
              <a:rPr lang="en-US" smtClean="0"/>
              <a:pPr/>
              <a:t>‹#›</a:t>
            </a:fld>
            <a:endParaRPr lang="en-US" dirty="0"/>
          </a:p>
        </p:txBody>
      </p:sp>
      <p:grpSp>
        <p:nvGrpSpPr>
          <p:cNvPr id="17" name="Group 16"/>
          <p:cNvGrpSpPr/>
          <p:nvPr userDrawn="1"/>
        </p:nvGrpSpPr>
        <p:grpSpPr>
          <a:xfrm>
            <a:off x="0" y="0"/>
            <a:ext cx="9144000" cy="297873"/>
            <a:chOff x="0" y="0"/>
            <a:chExt cx="12192000" cy="397164"/>
          </a:xfrm>
        </p:grpSpPr>
        <p:sp>
          <p:nvSpPr>
            <p:cNvPr id="19" name="Rectangle 18"/>
            <p:cNvSpPr/>
            <p:nvPr userDrawn="1"/>
          </p:nvSpPr>
          <p:spPr>
            <a:xfrm>
              <a:off x="1" y="198582"/>
              <a:ext cx="3082197" cy="1985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5" name="Rectangle 24"/>
            <p:cNvSpPr/>
            <p:nvPr userDrawn="1"/>
          </p:nvSpPr>
          <p:spPr>
            <a:xfrm>
              <a:off x="3050818" y="198582"/>
              <a:ext cx="3047061" cy="1985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6" name="Rectangle 25"/>
            <p:cNvSpPr/>
            <p:nvPr userDrawn="1"/>
          </p:nvSpPr>
          <p:spPr>
            <a:xfrm>
              <a:off x="6097879" y="198582"/>
              <a:ext cx="3047061" cy="1985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7" name="Rectangle 26"/>
            <p:cNvSpPr/>
            <p:nvPr userDrawn="1"/>
          </p:nvSpPr>
          <p:spPr>
            <a:xfrm>
              <a:off x="9144939" y="198582"/>
              <a:ext cx="3047061" cy="1985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8" name="Rectangle 27"/>
            <p:cNvSpPr/>
            <p:nvPr userDrawn="1"/>
          </p:nvSpPr>
          <p:spPr>
            <a:xfrm>
              <a:off x="0" y="0"/>
              <a:ext cx="12191999" cy="1985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pic>
        <p:nvPicPr>
          <p:cNvPr id="16" name="Picture 15">
            <a:extLst>
              <a:ext uri="{FF2B5EF4-FFF2-40B4-BE49-F238E27FC236}">
                <a16:creationId xmlns:a16="http://schemas.microsoft.com/office/drawing/2014/main" id="{50F173A6-3ACA-4942-AF2C-D0B120EE61F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37" y="4198500"/>
            <a:ext cx="3425624" cy="945000"/>
          </a:xfrm>
          <a:prstGeom prst="rect">
            <a:avLst/>
          </a:prstGeom>
        </p:spPr>
      </p:pic>
    </p:spTree>
    <p:extLst>
      <p:ext uri="{BB962C8B-B14F-4D97-AF65-F5344CB8AC3E}">
        <p14:creationId xmlns:p14="http://schemas.microsoft.com/office/powerpoint/2010/main" val="63077942"/>
      </p:ext>
    </p:extLst>
  </p:cSld>
  <p:clrMapOvr>
    <a:masterClrMapping/>
  </p:clrMapOvr>
  <p:transition spd="slow">
    <p:push di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1" baseline="0"/>
            </a:lvl1p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4D4B0C9-B47E-4B33-A656-C78D1805DA95}" type="datetime1">
              <a:rPr lang="en-US" smtClean="0"/>
              <a:t>3/24/2023</a:t>
            </a:fld>
            <a:endParaRPr lang="en-US" dirty="0"/>
          </a:p>
        </p:txBody>
      </p:sp>
      <p:sp>
        <p:nvSpPr>
          <p:cNvPr id="9" name="Slide Number Placeholder 8"/>
          <p:cNvSpPr>
            <a:spLocks noGrp="1"/>
          </p:cNvSpPr>
          <p:nvPr>
            <p:ph type="sldNum" sz="quarter" idx="12"/>
          </p:nvPr>
        </p:nvSpPr>
        <p:spPr/>
        <p:txBody>
          <a:bodyPr/>
          <a:lstStyle/>
          <a:p>
            <a:r>
              <a:rPr lang="en-US" dirty="0"/>
              <a:t>PAGE  </a:t>
            </a:r>
            <a:fld id="{93005692-73BE-493E-93AB-ECD6027A7652}" type="slidenum">
              <a:rPr lang="en-US" smtClean="0"/>
              <a:pPr/>
              <a:t>‹#›</a:t>
            </a:fld>
            <a:endParaRPr lang="en-US" dirty="0"/>
          </a:p>
        </p:txBody>
      </p:sp>
    </p:spTree>
    <p:extLst>
      <p:ext uri="{BB962C8B-B14F-4D97-AF65-F5344CB8AC3E}">
        <p14:creationId xmlns:p14="http://schemas.microsoft.com/office/powerpoint/2010/main" val="3536349110"/>
      </p:ext>
    </p:extLst>
  </p:cSld>
  <p:clrMapOvr>
    <a:masterClrMapping/>
  </p:clrMapOvr>
  <p:transition spd="slow">
    <p:push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_Menu">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3" hasCustomPrompt="1"/>
          </p:nvPr>
        </p:nvSpPr>
        <p:spPr>
          <a:xfrm>
            <a:off x="5555773" y="513795"/>
            <a:ext cx="1065644" cy="214539"/>
          </a:xfrm>
        </p:spPr>
        <p:txBody>
          <a:bodyPr anchor="ctr">
            <a:noAutofit/>
          </a:bodyPr>
          <a:lstStyle>
            <a:lvl1pPr marL="0" indent="0" algn="ctr">
              <a:buNone/>
              <a:defRPr sz="825" b="0" baseline="0">
                <a:solidFill>
                  <a:schemeClr val="tx1">
                    <a:lumMod val="50000"/>
                    <a:lumOff val="50000"/>
                  </a:schemeClr>
                </a:solidFill>
                <a:latin typeface="Verdana" panose="020B0604030504040204" pitchFamily="34" charset="0"/>
                <a:ea typeface="Verdana" panose="020B0604030504040204" pitchFamily="34" charset="0"/>
                <a:cs typeface="Verdana" panose="020B0604030504040204" pitchFamily="34" charset="0"/>
              </a:defRPr>
            </a:lvl1pPr>
          </a:lstStyle>
          <a:p>
            <a:pPr lvl="0"/>
            <a:r>
              <a:rPr lang="en-US" dirty="0"/>
              <a:t>MENU ITEM 1</a:t>
            </a:r>
          </a:p>
        </p:txBody>
      </p:sp>
      <p:sp>
        <p:nvSpPr>
          <p:cNvPr id="9" name="Text Placeholder 7"/>
          <p:cNvSpPr>
            <a:spLocks noGrp="1"/>
          </p:cNvSpPr>
          <p:nvPr>
            <p:ph type="body" sz="quarter" idx="14" hasCustomPrompt="1"/>
          </p:nvPr>
        </p:nvSpPr>
        <p:spPr>
          <a:xfrm>
            <a:off x="6681169" y="513795"/>
            <a:ext cx="1065644" cy="214539"/>
          </a:xfrm>
        </p:spPr>
        <p:txBody>
          <a:bodyPr anchor="ctr">
            <a:noAutofit/>
          </a:bodyPr>
          <a:lstStyle>
            <a:lvl1pPr marL="0" indent="0" algn="ctr">
              <a:buNone/>
              <a:defRPr sz="825" b="0" baseline="0">
                <a:solidFill>
                  <a:schemeClr val="tx1">
                    <a:lumMod val="50000"/>
                    <a:lumOff val="50000"/>
                  </a:schemeClr>
                </a:solidFill>
                <a:latin typeface="Verdana" panose="020B0604030504040204" pitchFamily="34" charset="0"/>
                <a:ea typeface="Verdana" panose="020B0604030504040204" pitchFamily="34" charset="0"/>
                <a:cs typeface="Verdana" panose="020B0604030504040204" pitchFamily="34" charset="0"/>
              </a:defRPr>
            </a:lvl1pPr>
          </a:lstStyle>
          <a:p>
            <a:pPr lvl="0"/>
            <a:r>
              <a:rPr lang="en-US" dirty="0"/>
              <a:t>MENU ITEM 2</a:t>
            </a:r>
          </a:p>
        </p:txBody>
      </p:sp>
      <p:sp>
        <p:nvSpPr>
          <p:cNvPr id="10" name="Text Placeholder 7"/>
          <p:cNvSpPr>
            <a:spLocks noGrp="1"/>
          </p:cNvSpPr>
          <p:nvPr>
            <p:ph type="body" sz="quarter" idx="15" hasCustomPrompt="1"/>
          </p:nvPr>
        </p:nvSpPr>
        <p:spPr>
          <a:xfrm>
            <a:off x="7806565" y="513795"/>
            <a:ext cx="1065644" cy="214539"/>
          </a:xfrm>
        </p:spPr>
        <p:txBody>
          <a:bodyPr anchor="ctr">
            <a:noAutofit/>
          </a:bodyPr>
          <a:lstStyle>
            <a:lvl1pPr marL="0" indent="0" algn="ctr">
              <a:buNone/>
              <a:defRPr sz="825" b="0">
                <a:solidFill>
                  <a:schemeClr val="tx1">
                    <a:lumMod val="50000"/>
                    <a:lumOff val="50000"/>
                  </a:schemeClr>
                </a:solidFill>
                <a:latin typeface="Verdana" panose="020B0604030504040204" pitchFamily="34" charset="0"/>
                <a:ea typeface="Verdana" panose="020B0604030504040204" pitchFamily="34" charset="0"/>
                <a:cs typeface="Verdana" panose="020B0604030504040204" pitchFamily="34" charset="0"/>
              </a:defRPr>
            </a:lvl1pPr>
          </a:lstStyle>
          <a:p>
            <a:pPr lvl="0"/>
            <a:r>
              <a:rPr lang="en-US" dirty="0"/>
              <a:t>MENU ITEM 3</a:t>
            </a:r>
          </a:p>
        </p:txBody>
      </p:sp>
      <p:sp>
        <p:nvSpPr>
          <p:cNvPr id="7" name="Date Placeholder 6"/>
          <p:cNvSpPr>
            <a:spLocks noGrp="1"/>
          </p:cNvSpPr>
          <p:nvPr>
            <p:ph type="dt" sz="half" idx="16"/>
          </p:nvPr>
        </p:nvSpPr>
        <p:spPr/>
        <p:txBody>
          <a:bodyPr/>
          <a:lstStyle/>
          <a:p>
            <a:fld id="{48C228CE-C572-4AF5-9728-AA6E475873DD}" type="datetime1">
              <a:rPr lang="en-US" smtClean="0"/>
              <a:t>3/24/2023</a:t>
            </a:fld>
            <a:endParaRPr lang="en-US" dirty="0"/>
          </a:p>
        </p:txBody>
      </p:sp>
      <p:sp>
        <p:nvSpPr>
          <p:cNvPr id="12" name="Slide Number Placeholder 11"/>
          <p:cNvSpPr>
            <a:spLocks noGrp="1"/>
          </p:cNvSpPr>
          <p:nvPr>
            <p:ph type="sldNum" sz="quarter" idx="18"/>
          </p:nvPr>
        </p:nvSpPr>
        <p:spPr/>
        <p:txBody>
          <a:bodyPr/>
          <a:lstStyle/>
          <a:p>
            <a:r>
              <a:rPr lang="en-US" dirty="0"/>
              <a:t>PAGE  </a:t>
            </a:r>
            <a:fld id="{93005692-73BE-493E-93AB-ECD6027A7652}" type="slidenum">
              <a:rPr lang="en-US" smtClean="0"/>
              <a:pPr/>
              <a:t>‹#›</a:t>
            </a:fld>
            <a:endParaRPr lang="en-US" dirty="0"/>
          </a:p>
        </p:txBody>
      </p:sp>
      <p:sp>
        <p:nvSpPr>
          <p:cNvPr id="4" name="Title 3"/>
          <p:cNvSpPr>
            <a:spLocks noGrp="1"/>
          </p:cNvSpPr>
          <p:nvPr>
            <p:ph type="title"/>
          </p:nvPr>
        </p:nvSpPr>
        <p:spPr>
          <a:xfrm>
            <a:off x="194913" y="325582"/>
            <a:ext cx="5284561" cy="671945"/>
          </a:xfrm>
        </p:spPr>
        <p:txBody>
          <a:bodyPr/>
          <a:lstStyle>
            <a:lvl1pPr>
              <a:defRPr b="1" cap="all" baseline="0"/>
            </a:lvl1pPr>
          </a:lstStyle>
          <a:p>
            <a:r>
              <a:rPr lang="en-US"/>
              <a:t>Click to edit Master title style</a:t>
            </a:r>
            <a:endParaRPr lang="en-US" dirty="0"/>
          </a:p>
        </p:txBody>
      </p:sp>
    </p:spTree>
    <p:extLst>
      <p:ext uri="{BB962C8B-B14F-4D97-AF65-F5344CB8AC3E}">
        <p14:creationId xmlns:p14="http://schemas.microsoft.com/office/powerpoint/2010/main" val="3899793856"/>
      </p:ext>
    </p:extLst>
  </p:cSld>
  <p:clrMapOvr>
    <a:masterClrMapping/>
  </p:clrMapOvr>
  <p:transition spd="slow">
    <p:push di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94912" y="1282304"/>
            <a:ext cx="7049630" cy="2139553"/>
          </a:xfrm>
        </p:spPr>
        <p:txBody>
          <a:bodyPr anchor="b">
            <a:normAutofit/>
          </a:bodyPr>
          <a:lstStyle>
            <a:lvl1pPr algn="l">
              <a:defRPr sz="3000" b="1" cap="all" baseline="0">
                <a:solidFill>
                  <a:schemeClr val="tx1"/>
                </a:solidFill>
              </a:defRPr>
            </a:lvl1pPr>
          </a:lstStyle>
          <a:p>
            <a:r>
              <a:rPr lang="en-US" dirty="0"/>
              <a:t>CLICK TO EDIT MASTER</a:t>
            </a:r>
            <a:br>
              <a:rPr lang="en-US" dirty="0"/>
            </a:br>
            <a:r>
              <a:rPr lang="en-US" dirty="0"/>
              <a:t>SECTION TITLE SLIDE</a:t>
            </a:r>
          </a:p>
        </p:txBody>
      </p:sp>
      <p:sp>
        <p:nvSpPr>
          <p:cNvPr id="3" name="Text Placeholder 2"/>
          <p:cNvSpPr>
            <a:spLocks noGrp="1"/>
          </p:cNvSpPr>
          <p:nvPr>
            <p:ph type="body" idx="1"/>
          </p:nvPr>
        </p:nvSpPr>
        <p:spPr>
          <a:xfrm>
            <a:off x="194912" y="3442098"/>
            <a:ext cx="7049630" cy="1125140"/>
          </a:xfrm>
        </p:spPr>
        <p:txBody>
          <a:bodyPr>
            <a:normAutofit/>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026D43AC-4B94-471D-A170-0D88FCD1FB54}" type="datetime1">
              <a:rPr lang="en-US" smtClean="0"/>
              <a:t>3/24/2023</a:t>
            </a:fld>
            <a:endParaRPr lang="en-US" dirty="0"/>
          </a:p>
        </p:txBody>
      </p:sp>
      <p:sp>
        <p:nvSpPr>
          <p:cNvPr id="9" name="Slide Number Placeholder 8"/>
          <p:cNvSpPr>
            <a:spLocks noGrp="1"/>
          </p:cNvSpPr>
          <p:nvPr>
            <p:ph type="sldNum" sz="quarter" idx="12"/>
          </p:nvPr>
        </p:nvSpPr>
        <p:spPr/>
        <p:txBody>
          <a:bodyPr/>
          <a:lstStyle/>
          <a:p>
            <a:r>
              <a:rPr lang="en-US" dirty="0"/>
              <a:t>PAGE  </a:t>
            </a:r>
            <a:fld id="{93005692-73BE-493E-93AB-ECD6027A7652}" type="slidenum">
              <a:rPr lang="en-US" smtClean="0"/>
              <a:pPr/>
              <a:t>‹#›</a:t>
            </a:fld>
            <a:endParaRPr lang="en-US" dirty="0"/>
          </a:p>
        </p:txBody>
      </p:sp>
    </p:spTree>
    <p:extLst>
      <p:ext uri="{BB962C8B-B14F-4D97-AF65-F5344CB8AC3E}">
        <p14:creationId xmlns:p14="http://schemas.microsoft.com/office/powerpoint/2010/main" val="2457363061"/>
      </p:ext>
    </p:extLst>
  </p:cSld>
  <p:clrMapOvr>
    <a:masterClrMapping/>
  </p:clrMapOvr>
  <p:transition spd="slow">
    <p:push di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itle" preserve="1">
  <p:cSld name="Section Header_ALT">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720391" y="2421150"/>
            <a:ext cx="6577965" cy="909042"/>
          </a:xfrm>
        </p:spPr>
        <p:txBody>
          <a:bodyPr anchor="b">
            <a:noAutofit/>
          </a:bodyPr>
          <a:lstStyle>
            <a:lvl1pPr algn="l">
              <a:defRPr sz="3000" b="1" cap="all" baseline="0">
                <a:solidFill>
                  <a:schemeClr val="tx1"/>
                </a:solidFill>
                <a:latin typeface="+mj-lt"/>
              </a:defRPr>
            </a:lvl1pPr>
          </a:lstStyle>
          <a:p>
            <a:r>
              <a:rPr lang="en-US" dirty="0"/>
              <a:t>CLICK TO EDIT MASTER</a:t>
            </a:r>
            <a:br>
              <a:rPr lang="en-US" dirty="0"/>
            </a:br>
            <a:r>
              <a:rPr lang="en-US" dirty="0"/>
              <a:t>SECTION TITLE SLIDE OPTION 2</a:t>
            </a:r>
          </a:p>
        </p:txBody>
      </p:sp>
      <p:sp>
        <p:nvSpPr>
          <p:cNvPr id="3" name="Subtitle 2"/>
          <p:cNvSpPr>
            <a:spLocks noGrp="1"/>
          </p:cNvSpPr>
          <p:nvPr>
            <p:ph type="subTitle" idx="1"/>
          </p:nvPr>
        </p:nvSpPr>
        <p:spPr bwMode="gray">
          <a:xfrm>
            <a:off x="720391" y="3336065"/>
            <a:ext cx="6577965" cy="499912"/>
          </a:xfrm>
        </p:spPr>
        <p:txBody>
          <a:bodyPr anchor="t">
            <a:normAutofit/>
          </a:bodyPr>
          <a:lstStyle>
            <a:lvl1pPr marL="0" indent="0" algn="l">
              <a:buNone/>
              <a:defRPr sz="1800">
                <a:solidFill>
                  <a:schemeClr val="tx1">
                    <a:lumMod val="50000"/>
                    <a:lumOff val="50000"/>
                  </a:schemeClr>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a:xfrm>
            <a:off x="8063253" y="4751482"/>
            <a:ext cx="885836" cy="187753"/>
          </a:xfrm>
        </p:spPr>
        <p:txBody>
          <a:bodyPr/>
          <a:lstStyle/>
          <a:p>
            <a:fld id="{72EFF9E2-52BD-4C8D-9C57-79F661DB94A1}" type="datetime1">
              <a:rPr lang="en-US" smtClean="0"/>
              <a:t>3/24/2023</a:t>
            </a:fld>
            <a:endParaRPr lang="en-US" dirty="0"/>
          </a:p>
        </p:txBody>
      </p:sp>
      <p:sp>
        <p:nvSpPr>
          <p:cNvPr id="6" name="Slide Number Placeholder 5"/>
          <p:cNvSpPr>
            <a:spLocks noGrp="1"/>
          </p:cNvSpPr>
          <p:nvPr>
            <p:ph type="sldNum" sz="quarter" idx="12"/>
          </p:nvPr>
        </p:nvSpPr>
        <p:spPr/>
        <p:txBody>
          <a:bodyPr/>
          <a:lstStyle/>
          <a:p>
            <a:r>
              <a:rPr lang="en-US" dirty="0"/>
              <a:t>PAGE  </a:t>
            </a:r>
            <a:fld id="{93005692-73BE-493E-93AB-ECD6027A7652}" type="slidenum">
              <a:rPr lang="en-US" smtClean="0"/>
              <a:pPr/>
              <a:t>‹#›</a:t>
            </a:fld>
            <a:endParaRPr lang="en-US" dirty="0"/>
          </a:p>
        </p:txBody>
      </p:sp>
      <p:grpSp>
        <p:nvGrpSpPr>
          <p:cNvPr id="14" name="Group 13"/>
          <p:cNvGrpSpPr/>
          <p:nvPr userDrawn="1"/>
        </p:nvGrpSpPr>
        <p:grpSpPr>
          <a:xfrm>
            <a:off x="0" y="0"/>
            <a:ext cx="9144000" cy="297873"/>
            <a:chOff x="0" y="0"/>
            <a:chExt cx="12192000" cy="397164"/>
          </a:xfrm>
        </p:grpSpPr>
        <p:sp>
          <p:nvSpPr>
            <p:cNvPr id="15" name="Rectangle 14"/>
            <p:cNvSpPr/>
            <p:nvPr userDrawn="1"/>
          </p:nvSpPr>
          <p:spPr>
            <a:xfrm>
              <a:off x="1" y="198582"/>
              <a:ext cx="3082197" cy="1985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2" name="Rectangle 21"/>
            <p:cNvSpPr/>
            <p:nvPr userDrawn="1"/>
          </p:nvSpPr>
          <p:spPr>
            <a:xfrm>
              <a:off x="3050818" y="198582"/>
              <a:ext cx="3047061" cy="1985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3" name="Rectangle 22"/>
            <p:cNvSpPr/>
            <p:nvPr userDrawn="1"/>
          </p:nvSpPr>
          <p:spPr>
            <a:xfrm>
              <a:off x="6097879" y="198582"/>
              <a:ext cx="3047061" cy="1985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4" name="Rectangle 23"/>
            <p:cNvSpPr/>
            <p:nvPr userDrawn="1"/>
          </p:nvSpPr>
          <p:spPr>
            <a:xfrm>
              <a:off x="9144939" y="198582"/>
              <a:ext cx="3047061" cy="1985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5" name="Rectangle 24"/>
            <p:cNvSpPr/>
            <p:nvPr userDrawn="1"/>
          </p:nvSpPr>
          <p:spPr>
            <a:xfrm>
              <a:off x="0" y="0"/>
              <a:ext cx="12191999" cy="1985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spTree>
    <p:extLst>
      <p:ext uri="{BB962C8B-B14F-4D97-AF65-F5344CB8AC3E}">
        <p14:creationId xmlns:p14="http://schemas.microsoft.com/office/powerpoint/2010/main" val="128488150"/>
      </p:ext>
    </p:extLst>
  </p:cSld>
  <p:clrMapOvr>
    <a:masterClrMapping/>
  </p:clrMapOvr>
  <p:transition spd="slow">
    <p:push dir="u"/>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94913" y="325582"/>
            <a:ext cx="8677297" cy="671945"/>
          </a:xfrm>
        </p:spPr>
        <p:txBody>
          <a:bodyPr/>
          <a:lstStyle>
            <a:lvl1pPr>
              <a:defRPr b="1"/>
            </a:lvl1pPr>
          </a:lstStyle>
          <a:p>
            <a:r>
              <a:rPr lang="en-US" dirty="0"/>
              <a:t>CLICK TO EDIT MASTER TITLE STYLE</a:t>
            </a:r>
          </a:p>
        </p:txBody>
      </p:sp>
      <p:sp>
        <p:nvSpPr>
          <p:cNvPr id="3" name="Content Placeholder 2"/>
          <p:cNvSpPr>
            <a:spLocks noGrp="1"/>
          </p:cNvSpPr>
          <p:nvPr>
            <p:ph sz="half" idx="1"/>
          </p:nvPr>
        </p:nvSpPr>
        <p:spPr>
          <a:xfrm>
            <a:off x="194912" y="1059873"/>
            <a:ext cx="4190141" cy="3442854"/>
          </a:xfrm>
        </p:spPr>
        <p:txBody>
          <a:bodyPr/>
          <a:lstStyle>
            <a:lvl1pPr marL="216694" indent="-216694">
              <a:spcBef>
                <a:spcPts val="600"/>
              </a:spcBef>
              <a:spcAft>
                <a:spcPts val="600"/>
              </a:spcAft>
              <a:buFont typeface="Wingdings" charset="2"/>
              <a:buChar char="§"/>
              <a:defRPr/>
            </a:lvl1pPr>
            <a:lvl2pPr marL="514350" indent="-171450">
              <a:spcBef>
                <a:spcPts val="600"/>
              </a:spcBef>
              <a:spcAft>
                <a:spcPts val="600"/>
              </a:spcAft>
              <a:buFont typeface="Wingdings" charset="2"/>
              <a:buChar char="§"/>
              <a:defRPr/>
            </a:lvl2pPr>
            <a:lvl3pPr marL="857250" indent="-171450">
              <a:spcBef>
                <a:spcPts val="600"/>
              </a:spcBef>
              <a:spcAft>
                <a:spcPts val="600"/>
              </a:spcAft>
              <a:buFont typeface="Wingdings" charset="2"/>
              <a:buChar char="§"/>
              <a:defRPr/>
            </a:lvl3pPr>
            <a:lvl4pPr marL="1200150" indent="-171450">
              <a:spcBef>
                <a:spcPts val="600"/>
              </a:spcBef>
              <a:spcAft>
                <a:spcPts val="600"/>
              </a:spcAft>
              <a:buFont typeface="Wingdings" charset="2"/>
              <a:buChar char="§"/>
              <a:defRPr/>
            </a:lvl4pPr>
            <a:lvl5pPr marL="1543050" indent="-171450">
              <a:spcBef>
                <a:spcPts val="600"/>
              </a:spcBef>
              <a:spcAft>
                <a:spcPts val="600"/>
              </a:spcAft>
              <a:buFont typeface="Wingdings" charset="2"/>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8244" y="1059873"/>
            <a:ext cx="4243965" cy="3442854"/>
          </a:xfrm>
        </p:spPr>
        <p:txBody>
          <a:bodyPr/>
          <a:lstStyle>
            <a:lvl1pPr marL="216694" indent="-216694">
              <a:spcBef>
                <a:spcPts val="600"/>
              </a:spcBef>
              <a:spcAft>
                <a:spcPts val="600"/>
              </a:spcAft>
              <a:buFont typeface="Wingdings" charset="2"/>
              <a:buChar char="§"/>
              <a:defRPr/>
            </a:lvl1pPr>
            <a:lvl2pPr marL="514350" indent="-171450">
              <a:spcBef>
                <a:spcPts val="600"/>
              </a:spcBef>
              <a:spcAft>
                <a:spcPts val="600"/>
              </a:spcAft>
              <a:buFont typeface="Wingdings" charset="2"/>
              <a:buChar char="§"/>
              <a:defRPr/>
            </a:lvl2pPr>
            <a:lvl3pPr marL="857250" indent="-171450">
              <a:spcBef>
                <a:spcPts val="600"/>
              </a:spcBef>
              <a:spcAft>
                <a:spcPts val="600"/>
              </a:spcAft>
              <a:buFont typeface="Wingdings" charset="2"/>
              <a:buChar char="§"/>
              <a:defRPr/>
            </a:lvl3pPr>
            <a:lvl4pPr marL="1200150" indent="-171450">
              <a:spcBef>
                <a:spcPts val="600"/>
              </a:spcBef>
              <a:spcAft>
                <a:spcPts val="600"/>
              </a:spcAft>
              <a:buFont typeface="Wingdings" charset="2"/>
              <a:buChar char="§"/>
              <a:defRPr/>
            </a:lvl4pPr>
            <a:lvl5pPr marL="1543050" indent="-171450">
              <a:spcBef>
                <a:spcPts val="600"/>
              </a:spcBef>
              <a:spcAft>
                <a:spcPts val="600"/>
              </a:spcAft>
              <a:buFont typeface="Wingdings" charset="2"/>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081881F3-AB4F-4026-8B03-DBF7475676B1}" type="datetime1">
              <a:rPr lang="en-US" smtClean="0"/>
              <a:t>3/24/2023</a:t>
            </a:fld>
            <a:endParaRPr lang="en-US" dirty="0"/>
          </a:p>
        </p:txBody>
      </p:sp>
      <p:sp>
        <p:nvSpPr>
          <p:cNvPr id="10" name="Slide Number Placeholder 9"/>
          <p:cNvSpPr>
            <a:spLocks noGrp="1"/>
          </p:cNvSpPr>
          <p:nvPr>
            <p:ph type="sldNum" sz="quarter" idx="12"/>
          </p:nvPr>
        </p:nvSpPr>
        <p:spPr/>
        <p:txBody>
          <a:bodyPr/>
          <a:lstStyle/>
          <a:p>
            <a:r>
              <a:rPr lang="en-US" dirty="0"/>
              <a:t>PAGE  </a:t>
            </a:r>
            <a:fld id="{93005692-73BE-493E-93AB-ECD6027A7652}" type="slidenum">
              <a:rPr lang="en-US" smtClean="0"/>
              <a:pPr/>
              <a:t>‹#›</a:t>
            </a:fld>
            <a:endParaRPr lang="en-US" dirty="0"/>
          </a:p>
        </p:txBody>
      </p:sp>
    </p:spTree>
    <p:extLst>
      <p:ext uri="{BB962C8B-B14F-4D97-AF65-F5344CB8AC3E}">
        <p14:creationId xmlns:p14="http://schemas.microsoft.com/office/powerpoint/2010/main" val="932269714"/>
      </p:ext>
    </p:extLst>
  </p:cSld>
  <p:clrMapOvr>
    <a:masterClrMapping/>
  </p:clrMapOvr>
  <p:transition spd="slow">
    <p:push dir="u"/>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75D18FC7-EB3D-A142-853C-7A6BC4BDE92C}"/>
              </a:ext>
            </a:extLst>
          </p:cNvPr>
          <p:cNvPicPr>
            <a:picLocks noChangeAspect="1"/>
          </p:cNvPicPr>
          <p:nvPr userDrawn="1"/>
        </p:nvPicPr>
        <p:blipFill>
          <a:blip r:embed="rId24" cstate="hqprint">
            <a:extLst>
              <a:ext uri="{28A0092B-C50C-407E-A947-70E740481C1C}">
                <a14:useLocalDpi xmlns:a14="http://schemas.microsoft.com/office/drawing/2010/main" val="0"/>
              </a:ext>
            </a:extLst>
          </a:blip>
          <a:stretch>
            <a:fillRect/>
          </a:stretch>
        </p:blipFill>
        <p:spPr>
          <a:xfrm>
            <a:off x="6614927" y="4492861"/>
            <a:ext cx="2446874" cy="675000"/>
          </a:xfrm>
          <a:prstGeom prst="rect">
            <a:avLst/>
          </a:prstGeom>
        </p:spPr>
      </p:pic>
      <p:sp>
        <p:nvSpPr>
          <p:cNvPr id="2" name="Title Placeholder 1"/>
          <p:cNvSpPr>
            <a:spLocks noGrp="1"/>
          </p:cNvSpPr>
          <p:nvPr>
            <p:ph type="title"/>
          </p:nvPr>
        </p:nvSpPr>
        <p:spPr>
          <a:xfrm>
            <a:off x="194913" y="325582"/>
            <a:ext cx="8677297" cy="671945"/>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94912" y="1059873"/>
            <a:ext cx="8677297" cy="3446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653510" y="4751482"/>
            <a:ext cx="885836" cy="187753"/>
          </a:xfrm>
          <a:prstGeom prst="rect">
            <a:avLst/>
          </a:prstGeom>
        </p:spPr>
        <p:txBody>
          <a:bodyPr vert="horz" lIns="91440" tIns="45720" rIns="91440" bIns="45720" rtlCol="0" anchor="ctr"/>
          <a:lstStyle>
            <a:lvl1pPr algn="ctr">
              <a:defRPr sz="750">
                <a:solidFill>
                  <a:schemeClr val="tx1"/>
                </a:solidFill>
                <a:latin typeface="Verdana" panose="020B0604030504040204" pitchFamily="34" charset="0"/>
                <a:ea typeface="Verdana" panose="020B0604030504040204" pitchFamily="34" charset="0"/>
                <a:cs typeface="Verdana" panose="020B0604030504040204" pitchFamily="34" charset="0"/>
              </a:defRPr>
            </a:lvl1pPr>
          </a:lstStyle>
          <a:p>
            <a:fld id="{5FDFC970-B950-4395-A833-47227D4A68CA}" type="datetime1">
              <a:rPr lang="en-US" smtClean="0"/>
              <a:t>3/24/2023</a:t>
            </a:fld>
            <a:endParaRPr lang="en-US" dirty="0"/>
          </a:p>
        </p:txBody>
      </p:sp>
      <p:sp>
        <p:nvSpPr>
          <p:cNvPr id="6" name="Slide Number Placeholder 5"/>
          <p:cNvSpPr>
            <a:spLocks noGrp="1"/>
          </p:cNvSpPr>
          <p:nvPr>
            <p:ph type="sldNum" sz="quarter" idx="4"/>
          </p:nvPr>
        </p:nvSpPr>
        <p:spPr>
          <a:xfrm>
            <a:off x="4191000" y="4751482"/>
            <a:ext cx="762000" cy="187753"/>
          </a:xfrm>
          <a:prstGeom prst="rect">
            <a:avLst/>
          </a:prstGeom>
        </p:spPr>
        <p:txBody>
          <a:bodyPr vert="horz" lIns="91440" tIns="45720" rIns="91440" bIns="45720" rtlCol="0" anchor="ctr"/>
          <a:lstStyle>
            <a:lvl1pPr algn="ctr">
              <a:defRPr sz="750">
                <a:solidFill>
                  <a:schemeClr val="tx1"/>
                </a:solidFill>
                <a:latin typeface="Verdana" panose="020B0604030504040204" pitchFamily="34" charset="0"/>
                <a:ea typeface="Verdana" panose="020B0604030504040204" pitchFamily="34" charset="0"/>
                <a:cs typeface="Verdana" panose="020B0604030504040204" pitchFamily="34" charset="0"/>
              </a:defRPr>
            </a:lvl1pPr>
          </a:lstStyle>
          <a:p>
            <a:r>
              <a:rPr lang="en-US" dirty="0"/>
              <a:t>PAGE  </a:t>
            </a:r>
            <a:fld id="{93005692-73BE-493E-93AB-ECD6027A7652}" type="slidenum">
              <a:rPr lang="en-US" smtClean="0"/>
              <a:pPr/>
              <a:t>‹#›</a:t>
            </a:fld>
            <a:endParaRPr lang="en-US" dirty="0"/>
          </a:p>
        </p:txBody>
      </p:sp>
      <p:grpSp>
        <p:nvGrpSpPr>
          <p:cNvPr id="9" name="Group 8"/>
          <p:cNvGrpSpPr/>
          <p:nvPr userDrawn="1"/>
        </p:nvGrpSpPr>
        <p:grpSpPr>
          <a:xfrm>
            <a:off x="0" y="0"/>
            <a:ext cx="9144000" cy="297873"/>
            <a:chOff x="0" y="0"/>
            <a:chExt cx="12192000" cy="397164"/>
          </a:xfrm>
        </p:grpSpPr>
        <p:sp>
          <p:nvSpPr>
            <p:cNvPr id="16" name="Rectangle 15"/>
            <p:cNvSpPr/>
            <p:nvPr userDrawn="1"/>
          </p:nvSpPr>
          <p:spPr>
            <a:xfrm>
              <a:off x="1" y="198582"/>
              <a:ext cx="3082197" cy="1985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7" name="Rectangle 16"/>
            <p:cNvSpPr/>
            <p:nvPr userDrawn="1"/>
          </p:nvSpPr>
          <p:spPr>
            <a:xfrm>
              <a:off x="3050818" y="198582"/>
              <a:ext cx="3047061" cy="1985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8" name="Rectangle 17"/>
            <p:cNvSpPr/>
            <p:nvPr userDrawn="1"/>
          </p:nvSpPr>
          <p:spPr>
            <a:xfrm>
              <a:off x="6097879" y="198582"/>
              <a:ext cx="3047061" cy="1985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9" name="Rectangle 18"/>
            <p:cNvSpPr/>
            <p:nvPr userDrawn="1"/>
          </p:nvSpPr>
          <p:spPr>
            <a:xfrm>
              <a:off x="9144939" y="198582"/>
              <a:ext cx="3047061" cy="1985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0" name="Rectangle 19"/>
            <p:cNvSpPr/>
            <p:nvPr userDrawn="1"/>
          </p:nvSpPr>
          <p:spPr>
            <a:xfrm>
              <a:off x="0" y="0"/>
              <a:ext cx="12191999" cy="1985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spTree>
    <p:extLst>
      <p:ext uri="{BB962C8B-B14F-4D97-AF65-F5344CB8AC3E}">
        <p14:creationId xmlns:p14="http://schemas.microsoft.com/office/powerpoint/2010/main" val="3086775200"/>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 id="2147483680" r:id="rId19"/>
    <p:sldLayoutId id="2147483681" r:id="rId20"/>
    <p:sldLayoutId id="2147483682" r:id="rId21"/>
    <p:sldLayoutId id="2147483683" r:id="rId22"/>
  </p:sldLayoutIdLst>
  <p:transition spd="slow">
    <p:push dir="u"/>
  </p:transition>
  <p:hf hdr="0" dt="0"/>
  <p:txStyles>
    <p:titleStyle>
      <a:lvl1pPr algn="l" defTabSz="685800" rtl="0" eaLnBrk="1" latinLnBrk="0" hangingPunct="1">
        <a:lnSpc>
          <a:spcPct val="85000"/>
        </a:lnSpc>
        <a:spcBef>
          <a:spcPct val="0"/>
        </a:spcBef>
        <a:buNone/>
        <a:defRPr sz="2700" b="1" kern="1200" spc="38" baseline="0">
          <a:solidFill>
            <a:schemeClr val="tx1"/>
          </a:solidFill>
          <a:latin typeface="+mj-lt"/>
          <a:ea typeface="+mj-ea"/>
          <a:cs typeface="+mj-cs"/>
        </a:defRPr>
      </a:lvl1pPr>
    </p:titleStyle>
    <p:bodyStyle>
      <a:lvl1pPr marL="216694" indent="-216694" algn="l" defTabSz="685800" rtl="0" eaLnBrk="1" latinLnBrk="0" hangingPunct="1">
        <a:lnSpc>
          <a:spcPct val="100000"/>
        </a:lnSpc>
        <a:spcBef>
          <a:spcPts val="600"/>
        </a:spcBef>
        <a:spcAft>
          <a:spcPts val="600"/>
        </a:spcAft>
        <a:buClr>
          <a:schemeClr val="tx1"/>
        </a:buClr>
        <a:buSzPct val="85000"/>
        <a:buFont typeface="Wingdings" charset="2"/>
        <a:buChar char="§"/>
        <a:defRPr sz="1800" kern="1200">
          <a:solidFill>
            <a:schemeClr val="tx1"/>
          </a:solidFill>
          <a:latin typeface="+mn-lt"/>
          <a:ea typeface="+mn-ea"/>
          <a:cs typeface="+mn-cs"/>
        </a:defRPr>
      </a:lvl1pPr>
      <a:lvl2pPr marL="514350" indent="-171450" algn="l" defTabSz="685800" rtl="0" eaLnBrk="1" latinLnBrk="0" hangingPunct="1">
        <a:lnSpc>
          <a:spcPct val="100000"/>
        </a:lnSpc>
        <a:spcBef>
          <a:spcPts val="600"/>
        </a:spcBef>
        <a:spcAft>
          <a:spcPts val="600"/>
        </a:spcAft>
        <a:buClr>
          <a:schemeClr val="tx1"/>
        </a:buClr>
        <a:buSzPct val="85000"/>
        <a:buFont typeface="Wingdings" charset="2"/>
        <a:buChar char="§"/>
        <a:defRPr sz="1500" kern="1200">
          <a:solidFill>
            <a:schemeClr val="tx1"/>
          </a:solidFill>
          <a:latin typeface="+mn-lt"/>
          <a:ea typeface="+mn-ea"/>
          <a:cs typeface="+mn-cs"/>
        </a:defRPr>
      </a:lvl2pPr>
      <a:lvl3pPr marL="857250" indent="-171450" algn="l" defTabSz="685800" rtl="0" eaLnBrk="1" latinLnBrk="0" hangingPunct="1">
        <a:lnSpc>
          <a:spcPct val="100000"/>
        </a:lnSpc>
        <a:spcBef>
          <a:spcPts val="600"/>
        </a:spcBef>
        <a:spcAft>
          <a:spcPts val="600"/>
        </a:spcAft>
        <a:buClr>
          <a:schemeClr val="tx1"/>
        </a:buClr>
        <a:buSzPct val="85000"/>
        <a:buFont typeface="Wingdings" charset="2"/>
        <a:buChar char="§"/>
        <a:defRPr sz="1350" kern="1200">
          <a:solidFill>
            <a:schemeClr val="tx1"/>
          </a:solidFill>
          <a:latin typeface="+mn-lt"/>
          <a:ea typeface="+mn-ea"/>
          <a:cs typeface="+mn-cs"/>
        </a:defRPr>
      </a:lvl3pPr>
      <a:lvl4pPr marL="1200150" indent="-171450" algn="l" defTabSz="685800" rtl="0" eaLnBrk="1" latinLnBrk="0" hangingPunct="1">
        <a:lnSpc>
          <a:spcPct val="100000"/>
        </a:lnSpc>
        <a:spcBef>
          <a:spcPts val="600"/>
        </a:spcBef>
        <a:spcAft>
          <a:spcPts val="600"/>
        </a:spcAft>
        <a:buClr>
          <a:schemeClr val="tx1"/>
        </a:buClr>
        <a:buSzPct val="85000"/>
        <a:buFont typeface="Wingdings" charset="2"/>
        <a:buChar char="§"/>
        <a:defRPr sz="1200" kern="1200">
          <a:solidFill>
            <a:schemeClr val="tx1"/>
          </a:solidFill>
          <a:latin typeface="+mn-lt"/>
          <a:ea typeface="+mn-ea"/>
          <a:cs typeface="+mn-cs"/>
        </a:defRPr>
      </a:lvl4pPr>
      <a:lvl5pPr marL="1543050" indent="-171450" algn="l" defTabSz="685800" rtl="0" eaLnBrk="1" latinLnBrk="0" hangingPunct="1">
        <a:lnSpc>
          <a:spcPct val="100000"/>
        </a:lnSpc>
        <a:spcBef>
          <a:spcPts val="600"/>
        </a:spcBef>
        <a:spcAft>
          <a:spcPts val="600"/>
        </a:spcAft>
        <a:buClr>
          <a:schemeClr val="tx1"/>
        </a:buClr>
        <a:buSzPct val="85000"/>
        <a:buFont typeface="Wingdings" charset="2"/>
        <a:buChar char="§"/>
        <a:defRPr sz="12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doi.org/10.1038/s41467-022-34273-x"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5.xm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5.xml"/><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7.xml"/><Relationship Id="rId1" Type="http://schemas.openxmlformats.org/officeDocument/2006/relationships/slideLayout" Target="../slideLayouts/slideLayout5.xml"/><Relationship Id="rId5" Type="http://schemas.openxmlformats.org/officeDocument/2006/relationships/image" Target="../media/image32.png"/><Relationship Id="rId4" Type="http://schemas.openxmlformats.org/officeDocument/2006/relationships/image" Target="../media/image31.png"/></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560125-2063-8585-0E8B-1A9C09EA9597}"/>
              </a:ext>
            </a:extLst>
          </p:cNvPr>
          <p:cNvSpPr>
            <a:spLocks noGrp="1"/>
          </p:cNvSpPr>
          <p:nvPr>
            <p:ph type="ctrTitle"/>
          </p:nvPr>
        </p:nvSpPr>
        <p:spPr>
          <a:xfrm>
            <a:off x="339555" y="772356"/>
            <a:ext cx="7848482" cy="2306599"/>
          </a:xfrm>
        </p:spPr>
        <p:txBody>
          <a:bodyPr/>
          <a:lstStyle/>
          <a:p>
            <a:r>
              <a:rPr lang="en-US" dirty="0"/>
              <a:t>A click chemistry amplified nanopore assay for ultrasensitive quantification of HIV-1 p24 antigen in clinical samples</a:t>
            </a:r>
            <a:endParaRPr lang="en-CA" dirty="0"/>
          </a:p>
        </p:txBody>
      </p:sp>
      <p:sp>
        <p:nvSpPr>
          <p:cNvPr id="3" name="Subtitle 2">
            <a:extLst>
              <a:ext uri="{FF2B5EF4-FFF2-40B4-BE49-F238E27FC236}">
                <a16:creationId xmlns:a16="http://schemas.microsoft.com/office/drawing/2014/main" id="{CE4AF669-12C3-2ADE-C7C8-9C1544AA55AC}"/>
              </a:ext>
            </a:extLst>
          </p:cNvPr>
          <p:cNvSpPr>
            <a:spLocks noGrp="1"/>
          </p:cNvSpPr>
          <p:nvPr>
            <p:ph type="subTitle" idx="1"/>
          </p:nvPr>
        </p:nvSpPr>
        <p:spPr/>
        <p:txBody>
          <a:bodyPr/>
          <a:lstStyle/>
          <a:p>
            <a:pPr marL="0" lvl="0" indent="0" algn="l" rtl="0">
              <a:spcBef>
                <a:spcPts val="0"/>
              </a:spcBef>
              <a:spcAft>
                <a:spcPts val="0"/>
              </a:spcAft>
              <a:buNone/>
            </a:pPr>
            <a:r>
              <a:rPr lang="en-US" dirty="0"/>
              <a:t>March 30, 2023     </a:t>
            </a:r>
          </a:p>
          <a:p>
            <a:pPr marL="0" lvl="0" indent="0" algn="l" rtl="0">
              <a:spcBef>
                <a:spcPts val="0"/>
              </a:spcBef>
              <a:spcAft>
                <a:spcPts val="0"/>
              </a:spcAft>
              <a:buNone/>
            </a:pPr>
            <a:r>
              <a:rPr lang="en-US" dirty="0" err="1"/>
              <a:t>Chunlin</a:t>
            </a:r>
            <a:r>
              <a:rPr lang="en-US" dirty="0"/>
              <a:t> Min</a:t>
            </a:r>
          </a:p>
          <a:p>
            <a:endParaRPr lang="en-CA" dirty="0"/>
          </a:p>
        </p:txBody>
      </p:sp>
      <p:sp>
        <p:nvSpPr>
          <p:cNvPr id="5" name="Slide Number Placeholder 4">
            <a:extLst>
              <a:ext uri="{FF2B5EF4-FFF2-40B4-BE49-F238E27FC236}">
                <a16:creationId xmlns:a16="http://schemas.microsoft.com/office/drawing/2014/main" id="{81A84CB1-3A7E-10BE-0A29-F9E90DD06859}"/>
              </a:ext>
            </a:extLst>
          </p:cNvPr>
          <p:cNvSpPr>
            <a:spLocks noGrp="1"/>
          </p:cNvSpPr>
          <p:nvPr>
            <p:ph type="sldNum" sz="quarter" idx="12"/>
          </p:nvPr>
        </p:nvSpPr>
        <p:spPr/>
        <p:txBody>
          <a:bodyPr/>
          <a:lstStyle/>
          <a:p>
            <a:fld id="{93005692-73BE-493E-93AB-ECD6027A7652}" type="slidenum">
              <a:rPr lang="en-US" smtClean="0"/>
              <a:pPr/>
              <a:t>1</a:t>
            </a:fld>
            <a:endParaRPr lang="en-US" dirty="0"/>
          </a:p>
        </p:txBody>
      </p:sp>
      <p:sp>
        <p:nvSpPr>
          <p:cNvPr id="4" name="TextBox 3">
            <a:extLst>
              <a:ext uri="{FF2B5EF4-FFF2-40B4-BE49-F238E27FC236}">
                <a16:creationId xmlns:a16="http://schemas.microsoft.com/office/drawing/2014/main" id="{33603303-6106-A1F0-D470-AA3A55AFC2CA}"/>
              </a:ext>
            </a:extLst>
          </p:cNvPr>
          <p:cNvSpPr txBox="1"/>
          <p:nvPr/>
        </p:nvSpPr>
        <p:spPr>
          <a:xfrm>
            <a:off x="3476297" y="4292342"/>
            <a:ext cx="5667703" cy="600164"/>
          </a:xfrm>
          <a:prstGeom prst="rect">
            <a:avLst/>
          </a:prstGeom>
          <a:noFill/>
        </p:spPr>
        <p:txBody>
          <a:bodyPr wrap="square" rtlCol="0">
            <a:spAutoFit/>
          </a:bodyPr>
          <a:lstStyle/>
          <a:p>
            <a:pPr algn="l"/>
            <a:r>
              <a:rPr lang="en-CA" sz="1100" b="0" i="0" dirty="0">
                <a:solidFill>
                  <a:srgbClr val="222222"/>
                </a:solidFill>
                <a:effectLst/>
                <a:latin typeface="+mn-lt"/>
              </a:rPr>
              <a:t>Wei, X., Wang, X., Zhang, Z. </a:t>
            </a:r>
            <a:r>
              <a:rPr lang="en-CA" sz="1100" b="0" i="1" dirty="0">
                <a:solidFill>
                  <a:srgbClr val="222222"/>
                </a:solidFill>
                <a:effectLst/>
                <a:latin typeface="+mn-lt"/>
              </a:rPr>
              <a:t>et al.</a:t>
            </a:r>
            <a:r>
              <a:rPr lang="en-CA" sz="1100" b="0" i="0" dirty="0">
                <a:solidFill>
                  <a:srgbClr val="222222"/>
                </a:solidFill>
                <a:effectLst/>
                <a:latin typeface="+mn-lt"/>
              </a:rPr>
              <a:t> A click chemistry amplified nanopore assay for ultrasensitive quantification of HIV-1 p24 antigen in clinical samples. </a:t>
            </a:r>
            <a:r>
              <a:rPr lang="en-CA" sz="1100" b="0" i="1" dirty="0">
                <a:solidFill>
                  <a:srgbClr val="222222"/>
                </a:solidFill>
                <a:effectLst/>
                <a:latin typeface="+mn-lt"/>
              </a:rPr>
              <a:t>Nat </a:t>
            </a:r>
            <a:r>
              <a:rPr lang="en-CA" sz="1100" b="0" i="1" dirty="0" err="1">
                <a:solidFill>
                  <a:srgbClr val="222222"/>
                </a:solidFill>
                <a:effectLst/>
                <a:latin typeface="+mn-lt"/>
              </a:rPr>
              <a:t>Commun</a:t>
            </a:r>
            <a:r>
              <a:rPr lang="en-CA" sz="1100" b="0" i="0" dirty="0">
                <a:solidFill>
                  <a:srgbClr val="222222"/>
                </a:solidFill>
                <a:effectLst/>
                <a:latin typeface="+mn-lt"/>
              </a:rPr>
              <a:t> </a:t>
            </a:r>
            <a:r>
              <a:rPr lang="en-CA" sz="1100" b="1" i="0" dirty="0">
                <a:solidFill>
                  <a:srgbClr val="222222"/>
                </a:solidFill>
                <a:effectLst/>
                <a:latin typeface="+mn-lt"/>
              </a:rPr>
              <a:t>13</a:t>
            </a:r>
            <a:r>
              <a:rPr lang="en-CA" sz="1100" b="0" i="0" dirty="0">
                <a:solidFill>
                  <a:srgbClr val="222222"/>
                </a:solidFill>
                <a:effectLst/>
                <a:latin typeface="+mn-lt"/>
              </a:rPr>
              <a:t>, 6852 (2022). </a:t>
            </a:r>
            <a:r>
              <a:rPr lang="en-CA" sz="1100" b="0" i="0" dirty="0">
                <a:solidFill>
                  <a:srgbClr val="222222"/>
                </a:solidFill>
                <a:effectLst/>
                <a:latin typeface="+mn-lt"/>
                <a:hlinkClick r:id="rId2"/>
              </a:rPr>
              <a:t>https://doi.org/10.1038/s41467-022-34273-x</a:t>
            </a:r>
            <a:endParaRPr lang="en-CA" sz="1100" b="0" i="0" dirty="0">
              <a:solidFill>
                <a:srgbClr val="222222"/>
              </a:solidFill>
              <a:effectLst/>
              <a:latin typeface="+mn-lt"/>
            </a:endParaRPr>
          </a:p>
        </p:txBody>
      </p:sp>
    </p:spTree>
    <p:extLst>
      <p:ext uri="{BB962C8B-B14F-4D97-AF65-F5344CB8AC3E}">
        <p14:creationId xmlns:p14="http://schemas.microsoft.com/office/powerpoint/2010/main" val="1390187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D1B8A5E-99F9-B5E9-47A0-7CCE43801413}"/>
              </a:ext>
            </a:extLst>
          </p:cNvPr>
          <p:cNvPicPr>
            <a:picLocks noChangeAspect="1"/>
          </p:cNvPicPr>
          <p:nvPr/>
        </p:nvPicPr>
        <p:blipFill>
          <a:blip r:embed="rId3"/>
          <a:stretch>
            <a:fillRect/>
          </a:stretch>
        </p:blipFill>
        <p:spPr>
          <a:xfrm>
            <a:off x="1604885" y="3083502"/>
            <a:ext cx="4914900" cy="2000250"/>
          </a:xfrm>
          <a:prstGeom prst="rect">
            <a:avLst/>
          </a:prstGeom>
        </p:spPr>
      </p:pic>
      <p:sp>
        <p:nvSpPr>
          <p:cNvPr id="2" name="Title 1">
            <a:extLst>
              <a:ext uri="{FF2B5EF4-FFF2-40B4-BE49-F238E27FC236}">
                <a16:creationId xmlns:a16="http://schemas.microsoft.com/office/drawing/2014/main" id="{D39492C1-BCBE-E626-484E-9E0E1B3402D9}"/>
              </a:ext>
            </a:extLst>
          </p:cNvPr>
          <p:cNvSpPr>
            <a:spLocks noGrp="1"/>
          </p:cNvSpPr>
          <p:nvPr>
            <p:ph type="title"/>
          </p:nvPr>
        </p:nvSpPr>
        <p:spPr/>
        <p:txBody>
          <a:bodyPr/>
          <a:lstStyle/>
          <a:p>
            <a:r>
              <a:rPr lang="en-CA" dirty="0"/>
              <a:t>CAN Assay Overview</a:t>
            </a:r>
          </a:p>
        </p:txBody>
      </p:sp>
      <p:sp>
        <p:nvSpPr>
          <p:cNvPr id="3" name="Content Placeholder 2">
            <a:extLst>
              <a:ext uri="{FF2B5EF4-FFF2-40B4-BE49-F238E27FC236}">
                <a16:creationId xmlns:a16="http://schemas.microsoft.com/office/drawing/2014/main" id="{A0EABE0C-9092-6B09-43CF-C5FB0A241BDA}"/>
              </a:ext>
            </a:extLst>
          </p:cNvPr>
          <p:cNvSpPr>
            <a:spLocks noGrp="1"/>
          </p:cNvSpPr>
          <p:nvPr>
            <p:ph idx="1"/>
          </p:nvPr>
        </p:nvSpPr>
        <p:spPr/>
        <p:txBody>
          <a:bodyPr/>
          <a:lstStyle/>
          <a:p>
            <a:r>
              <a:rPr lang="en-US" dirty="0"/>
              <a:t>LOD of 20.8 </a:t>
            </a:r>
            <a:r>
              <a:rPr lang="en-US" dirty="0" err="1"/>
              <a:t>fM</a:t>
            </a:r>
            <a:r>
              <a:rPr lang="en-US" dirty="0"/>
              <a:t> (0.5 </a:t>
            </a:r>
            <a:r>
              <a:rPr lang="en-US" dirty="0" err="1"/>
              <a:t>pg</a:t>
            </a:r>
            <a:r>
              <a:rPr lang="en-US" dirty="0"/>
              <a:t>/mL) for p24 detection in human serum</a:t>
            </a:r>
          </a:p>
          <a:p>
            <a:pPr lvl="1"/>
            <a:r>
              <a:rPr lang="en-US" dirty="0"/>
              <a:t>40~100-fold higher analytical sensitivity than a fluorescent copper nanoclusters (</a:t>
            </a:r>
            <a:r>
              <a:rPr lang="en-US" dirty="0" err="1"/>
              <a:t>CuNCs</a:t>
            </a:r>
            <a:r>
              <a:rPr lang="en-US" dirty="0"/>
              <a:t>) assay</a:t>
            </a:r>
          </a:p>
          <a:p>
            <a:pPr lvl="1"/>
            <a:r>
              <a:rPr lang="en-US" dirty="0"/>
              <a:t>20-fold higher analytical sensitivity than a clinically used benchmark ELISA</a:t>
            </a:r>
          </a:p>
          <a:p>
            <a:r>
              <a:rPr lang="en-US" dirty="0"/>
              <a:t>Selectivity due to multi-level translocation signal that is clearly different from translocation signatures of other molecules</a:t>
            </a:r>
          </a:p>
          <a:p>
            <a:r>
              <a:rPr lang="en-US" dirty="0"/>
              <a:t>High sensitivity due to amplification by </a:t>
            </a:r>
            <a:r>
              <a:rPr lang="en-CA" dirty="0"/>
              <a:t>click chemistry &amp; biotin-avidin binding</a:t>
            </a:r>
          </a:p>
        </p:txBody>
      </p:sp>
      <p:sp>
        <p:nvSpPr>
          <p:cNvPr id="4" name="Slide Number Placeholder 3">
            <a:extLst>
              <a:ext uri="{FF2B5EF4-FFF2-40B4-BE49-F238E27FC236}">
                <a16:creationId xmlns:a16="http://schemas.microsoft.com/office/drawing/2014/main" id="{5F146453-5CFB-B6E9-0D91-FCBF47F6E208}"/>
              </a:ext>
            </a:extLst>
          </p:cNvPr>
          <p:cNvSpPr>
            <a:spLocks noGrp="1"/>
          </p:cNvSpPr>
          <p:nvPr>
            <p:ph type="sldNum" sz="quarter" idx="12"/>
          </p:nvPr>
        </p:nvSpPr>
        <p:spPr/>
        <p:txBody>
          <a:bodyPr/>
          <a:lstStyle/>
          <a:p>
            <a:r>
              <a:rPr lang="en-US"/>
              <a:t>PAGE  </a:t>
            </a:r>
            <a:fld id="{93005692-73BE-493E-93AB-ECD6027A7652}" type="slidenum">
              <a:rPr lang="en-US" smtClean="0"/>
              <a:pPr/>
              <a:t>10</a:t>
            </a:fld>
            <a:endParaRPr lang="en-US" dirty="0"/>
          </a:p>
        </p:txBody>
      </p:sp>
    </p:spTree>
    <p:extLst>
      <p:ext uri="{BB962C8B-B14F-4D97-AF65-F5344CB8AC3E}">
        <p14:creationId xmlns:p14="http://schemas.microsoft.com/office/powerpoint/2010/main" val="7162322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B6598C-2245-B1E8-D010-B9942C7CA770}"/>
              </a:ext>
            </a:extLst>
          </p:cNvPr>
          <p:cNvSpPr>
            <a:spLocks noGrp="1"/>
          </p:cNvSpPr>
          <p:nvPr>
            <p:ph type="title"/>
          </p:nvPr>
        </p:nvSpPr>
        <p:spPr>
          <a:xfrm>
            <a:off x="194913" y="325582"/>
            <a:ext cx="8677297" cy="671945"/>
          </a:xfrm>
        </p:spPr>
        <p:txBody>
          <a:bodyPr anchor="ctr">
            <a:normAutofit/>
          </a:bodyPr>
          <a:lstStyle/>
          <a:p>
            <a:r>
              <a:rPr lang="en-CA" dirty="0"/>
              <a:t>Paper Subtopics</a:t>
            </a:r>
          </a:p>
        </p:txBody>
      </p:sp>
      <p:sp>
        <p:nvSpPr>
          <p:cNvPr id="3" name="Content Placeholder 2">
            <a:extLst>
              <a:ext uri="{FF2B5EF4-FFF2-40B4-BE49-F238E27FC236}">
                <a16:creationId xmlns:a16="http://schemas.microsoft.com/office/drawing/2014/main" id="{A01AC0FA-8181-5667-6594-F08E69B279A0}"/>
              </a:ext>
            </a:extLst>
          </p:cNvPr>
          <p:cNvSpPr>
            <a:spLocks noGrp="1"/>
          </p:cNvSpPr>
          <p:nvPr>
            <p:ph sz="half" idx="1"/>
          </p:nvPr>
        </p:nvSpPr>
        <p:spPr>
          <a:xfrm>
            <a:off x="194912" y="1059873"/>
            <a:ext cx="4190141" cy="3442854"/>
          </a:xfrm>
        </p:spPr>
        <p:txBody>
          <a:bodyPr>
            <a:normAutofit/>
          </a:bodyPr>
          <a:lstStyle/>
          <a:p>
            <a:pPr marL="342900" indent="-342900">
              <a:lnSpc>
                <a:spcPct val="90000"/>
              </a:lnSpc>
              <a:buFont typeface="+mj-lt"/>
              <a:buAutoNum type="arabicPeriod"/>
            </a:pPr>
            <a:r>
              <a:rPr lang="en-US" dirty="0"/>
              <a:t>Nanopore Characterization and Translocation Behaviors of DNA Probes</a:t>
            </a:r>
          </a:p>
          <a:p>
            <a:pPr marL="342900" indent="-342900">
              <a:lnSpc>
                <a:spcPct val="90000"/>
              </a:lnSpc>
              <a:buFont typeface="+mj-lt"/>
              <a:buAutoNum type="arabicPeriod"/>
            </a:pPr>
            <a:r>
              <a:rPr lang="en-CA" dirty="0"/>
              <a:t>Cu+ Ion Concentration Dependent Catalytic Click Reaction</a:t>
            </a:r>
          </a:p>
          <a:p>
            <a:pPr marL="342900" indent="-342900">
              <a:lnSpc>
                <a:spcPct val="90000"/>
              </a:lnSpc>
              <a:buFont typeface="+mj-lt"/>
              <a:buAutoNum type="arabicPeriod"/>
            </a:pPr>
            <a:r>
              <a:rPr lang="en-US" dirty="0"/>
              <a:t>Optimization of the CAN Assay</a:t>
            </a:r>
          </a:p>
          <a:p>
            <a:pPr marL="342900" indent="-342900">
              <a:lnSpc>
                <a:spcPct val="90000"/>
              </a:lnSpc>
              <a:buFont typeface="+mj-lt"/>
              <a:buAutoNum type="arabicPeriod"/>
            </a:pPr>
            <a:r>
              <a:rPr lang="en-CA" dirty="0"/>
              <a:t>Analytical Performance Benchmarking</a:t>
            </a:r>
          </a:p>
          <a:p>
            <a:pPr marL="342900" indent="-342900">
              <a:lnSpc>
                <a:spcPct val="90000"/>
              </a:lnSpc>
              <a:buFont typeface="+mj-lt"/>
              <a:buAutoNum type="arabicPeriod"/>
            </a:pPr>
            <a:r>
              <a:rPr lang="en-US" dirty="0"/>
              <a:t>CAN Assay Clinical Validation in a Pilot Cohort</a:t>
            </a:r>
            <a:endParaRPr lang="en-CA" dirty="0"/>
          </a:p>
        </p:txBody>
      </p:sp>
      <p:pic>
        <p:nvPicPr>
          <p:cNvPr id="6" name="Picture 5" descr="Diagram&#10;&#10;Description automatically generated">
            <a:extLst>
              <a:ext uri="{FF2B5EF4-FFF2-40B4-BE49-F238E27FC236}">
                <a16:creationId xmlns:a16="http://schemas.microsoft.com/office/drawing/2014/main" id="{D1764D32-8929-A1FC-FAF5-D76E46500B73}"/>
              </a:ext>
            </a:extLst>
          </p:cNvPr>
          <p:cNvPicPr>
            <a:picLocks noChangeAspect="1"/>
          </p:cNvPicPr>
          <p:nvPr/>
        </p:nvPicPr>
        <p:blipFill>
          <a:blip r:embed="rId3"/>
          <a:stretch>
            <a:fillRect/>
          </a:stretch>
        </p:blipFill>
        <p:spPr>
          <a:xfrm>
            <a:off x="4628244" y="1927202"/>
            <a:ext cx="4243965" cy="1708195"/>
          </a:xfrm>
          <a:prstGeom prst="rect">
            <a:avLst/>
          </a:prstGeom>
          <a:noFill/>
        </p:spPr>
      </p:pic>
      <p:sp>
        <p:nvSpPr>
          <p:cNvPr id="4" name="Slide Number Placeholder 3">
            <a:extLst>
              <a:ext uri="{FF2B5EF4-FFF2-40B4-BE49-F238E27FC236}">
                <a16:creationId xmlns:a16="http://schemas.microsoft.com/office/drawing/2014/main" id="{671CDAE0-BFBA-A867-EA5B-48CC86A81BAD}"/>
              </a:ext>
            </a:extLst>
          </p:cNvPr>
          <p:cNvSpPr>
            <a:spLocks noGrp="1"/>
          </p:cNvSpPr>
          <p:nvPr>
            <p:ph type="sldNum" sz="quarter" idx="12"/>
          </p:nvPr>
        </p:nvSpPr>
        <p:spPr>
          <a:xfrm>
            <a:off x="4191000" y="4751482"/>
            <a:ext cx="762000" cy="187753"/>
          </a:xfrm>
        </p:spPr>
        <p:txBody>
          <a:bodyPr anchor="ctr">
            <a:normAutofit/>
          </a:bodyPr>
          <a:lstStyle/>
          <a:p>
            <a:pPr>
              <a:lnSpc>
                <a:spcPct val="90000"/>
              </a:lnSpc>
              <a:spcAft>
                <a:spcPts val="600"/>
              </a:spcAft>
            </a:pPr>
            <a:r>
              <a:rPr lang="en-US" sz="700"/>
              <a:t>PAGE  </a:t>
            </a:r>
            <a:fld id="{93005692-73BE-493E-93AB-ECD6027A7652}" type="slidenum">
              <a:rPr lang="en-US" sz="700" smtClean="0"/>
              <a:pPr>
                <a:lnSpc>
                  <a:spcPct val="90000"/>
                </a:lnSpc>
                <a:spcAft>
                  <a:spcPts val="600"/>
                </a:spcAft>
              </a:pPr>
              <a:t>11</a:t>
            </a:fld>
            <a:endParaRPr lang="en-US" sz="700"/>
          </a:p>
        </p:txBody>
      </p:sp>
    </p:spTree>
    <p:extLst>
      <p:ext uri="{BB962C8B-B14F-4D97-AF65-F5344CB8AC3E}">
        <p14:creationId xmlns:p14="http://schemas.microsoft.com/office/powerpoint/2010/main" val="7087585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5B2B84-11E2-81BB-013E-0021BC8C3D09}"/>
              </a:ext>
            </a:extLst>
          </p:cNvPr>
          <p:cNvSpPr>
            <a:spLocks noGrp="1"/>
          </p:cNvSpPr>
          <p:nvPr>
            <p:ph type="title"/>
          </p:nvPr>
        </p:nvSpPr>
        <p:spPr/>
        <p:txBody>
          <a:bodyPr>
            <a:normAutofit fontScale="90000"/>
          </a:bodyPr>
          <a:lstStyle/>
          <a:p>
            <a:pPr>
              <a:lnSpc>
                <a:spcPct val="90000"/>
              </a:lnSpc>
            </a:pPr>
            <a:r>
              <a:rPr lang="en-US" dirty="0"/>
              <a:t>Nanopore Characterization and Translocation Behaviors of DNA Probes</a:t>
            </a:r>
          </a:p>
        </p:txBody>
      </p:sp>
      <p:sp>
        <p:nvSpPr>
          <p:cNvPr id="5" name="Slide Number Placeholder 4">
            <a:extLst>
              <a:ext uri="{FF2B5EF4-FFF2-40B4-BE49-F238E27FC236}">
                <a16:creationId xmlns:a16="http://schemas.microsoft.com/office/drawing/2014/main" id="{B2E4B8EF-2134-FF9E-A56F-B32E2C82C894}"/>
              </a:ext>
            </a:extLst>
          </p:cNvPr>
          <p:cNvSpPr>
            <a:spLocks noGrp="1"/>
          </p:cNvSpPr>
          <p:nvPr>
            <p:ph type="sldNum" sz="quarter" idx="12"/>
          </p:nvPr>
        </p:nvSpPr>
        <p:spPr/>
        <p:txBody>
          <a:bodyPr/>
          <a:lstStyle/>
          <a:p>
            <a:r>
              <a:rPr lang="en-US"/>
              <a:t>PAGE  </a:t>
            </a:r>
            <a:fld id="{93005692-73BE-493E-93AB-ECD6027A7652}" type="slidenum">
              <a:rPr lang="en-US" smtClean="0"/>
              <a:pPr/>
              <a:t>12</a:t>
            </a:fld>
            <a:endParaRPr lang="en-US" dirty="0"/>
          </a:p>
        </p:txBody>
      </p:sp>
    </p:spTree>
    <p:extLst>
      <p:ext uri="{BB962C8B-B14F-4D97-AF65-F5344CB8AC3E}">
        <p14:creationId xmlns:p14="http://schemas.microsoft.com/office/powerpoint/2010/main" val="38729993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a:extLst>
              <a:ext uri="{FF2B5EF4-FFF2-40B4-BE49-F238E27FC236}">
                <a16:creationId xmlns:a16="http://schemas.microsoft.com/office/drawing/2014/main" id="{0CE1DB4C-DAF8-79C9-7C6E-499CBA51F0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0697" y="1515361"/>
            <a:ext cx="7705725" cy="299085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77110984-DB7D-DCA4-E6CF-F3EBF312156A}"/>
              </a:ext>
            </a:extLst>
          </p:cNvPr>
          <p:cNvSpPr>
            <a:spLocks noGrp="1"/>
          </p:cNvSpPr>
          <p:nvPr>
            <p:ph type="title"/>
          </p:nvPr>
        </p:nvSpPr>
        <p:spPr/>
        <p:txBody>
          <a:bodyPr>
            <a:normAutofit/>
          </a:bodyPr>
          <a:lstStyle/>
          <a:p>
            <a:r>
              <a:rPr lang="en-US" dirty="0"/>
              <a:t>Nanopore Characterization</a:t>
            </a:r>
            <a:endParaRPr lang="en-CA" dirty="0"/>
          </a:p>
        </p:txBody>
      </p:sp>
      <p:sp>
        <p:nvSpPr>
          <p:cNvPr id="3" name="Content Placeholder 2">
            <a:extLst>
              <a:ext uri="{FF2B5EF4-FFF2-40B4-BE49-F238E27FC236}">
                <a16:creationId xmlns:a16="http://schemas.microsoft.com/office/drawing/2014/main" id="{A37FF7D6-0580-E86E-48EC-985E8DFCF01F}"/>
              </a:ext>
            </a:extLst>
          </p:cNvPr>
          <p:cNvSpPr>
            <a:spLocks noGrp="1"/>
          </p:cNvSpPr>
          <p:nvPr>
            <p:ph idx="1"/>
          </p:nvPr>
        </p:nvSpPr>
        <p:spPr/>
        <p:txBody>
          <a:bodyPr/>
          <a:lstStyle/>
          <a:p>
            <a:r>
              <a:rPr lang="en-CA" dirty="0"/>
              <a:t>Ensure proper operations of the nanopore</a:t>
            </a:r>
          </a:p>
        </p:txBody>
      </p:sp>
      <p:sp>
        <p:nvSpPr>
          <p:cNvPr id="4" name="Slide Number Placeholder 3">
            <a:extLst>
              <a:ext uri="{FF2B5EF4-FFF2-40B4-BE49-F238E27FC236}">
                <a16:creationId xmlns:a16="http://schemas.microsoft.com/office/drawing/2014/main" id="{1285383A-1E4B-1FCB-E1A2-07A81E7F6128}"/>
              </a:ext>
            </a:extLst>
          </p:cNvPr>
          <p:cNvSpPr>
            <a:spLocks noGrp="1"/>
          </p:cNvSpPr>
          <p:nvPr>
            <p:ph type="sldNum" sz="quarter" idx="12"/>
          </p:nvPr>
        </p:nvSpPr>
        <p:spPr/>
        <p:txBody>
          <a:bodyPr/>
          <a:lstStyle/>
          <a:p>
            <a:r>
              <a:rPr lang="en-US"/>
              <a:t>PAGE  </a:t>
            </a:r>
            <a:fld id="{93005692-73BE-493E-93AB-ECD6027A7652}" type="slidenum">
              <a:rPr lang="en-US" smtClean="0"/>
              <a:pPr/>
              <a:t>13</a:t>
            </a:fld>
            <a:endParaRPr lang="en-US" dirty="0"/>
          </a:p>
        </p:txBody>
      </p:sp>
    </p:spTree>
    <p:extLst>
      <p:ext uri="{BB962C8B-B14F-4D97-AF65-F5344CB8AC3E}">
        <p14:creationId xmlns:p14="http://schemas.microsoft.com/office/powerpoint/2010/main" val="36644759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4B61A8-FCE9-78D7-D188-60BF38E7026B}"/>
              </a:ext>
            </a:extLst>
          </p:cNvPr>
          <p:cNvSpPr>
            <a:spLocks noGrp="1"/>
          </p:cNvSpPr>
          <p:nvPr>
            <p:ph type="title"/>
          </p:nvPr>
        </p:nvSpPr>
        <p:spPr/>
        <p:txBody>
          <a:bodyPr>
            <a:normAutofit/>
          </a:bodyPr>
          <a:lstStyle/>
          <a:p>
            <a:r>
              <a:rPr lang="en-US" dirty="0"/>
              <a:t>Translocation Behaviors of DNA Probes</a:t>
            </a:r>
            <a:endParaRPr lang="en-CA" dirty="0"/>
          </a:p>
        </p:txBody>
      </p:sp>
      <p:sp>
        <p:nvSpPr>
          <p:cNvPr id="3" name="Content Placeholder 2">
            <a:extLst>
              <a:ext uri="{FF2B5EF4-FFF2-40B4-BE49-F238E27FC236}">
                <a16:creationId xmlns:a16="http://schemas.microsoft.com/office/drawing/2014/main" id="{BF57B95B-68D0-35E2-D17F-C66862883249}"/>
              </a:ext>
            </a:extLst>
          </p:cNvPr>
          <p:cNvSpPr>
            <a:spLocks noGrp="1"/>
          </p:cNvSpPr>
          <p:nvPr>
            <p:ph idx="1"/>
          </p:nvPr>
        </p:nvSpPr>
        <p:spPr/>
        <p:txBody>
          <a:bodyPr/>
          <a:lstStyle/>
          <a:p>
            <a:r>
              <a:rPr lang="en-CA" dirty="0"/>
              <a:t>Characterizing multiple phases of the DNA probe</a:t>
            </a:r>
          </a:p>
          <a:p>
            <a:pPr lvl="1"/>
            <a:r>
              <a:rPr lang="en-CA" dirty="0"/>
              <a:t>alkyne modified DNA </a:t>
            </a:r>
          </a:p>
          <a:p>
            <a:pPr lvl="2"/>
            <a:r>
              <a:rPr lang="en-CA" dirty="0"/>
              <a:t>Sequence: 5’-CCCCCCCCCCT*CCCCCCCCCC-3’, T* indicates alkyne-modified thymine</a:t>
            </a:r>
          </a:p>
          <a:p>
            <a:pPr lvl="1"/>
            <a:r>
              <a:rPr lang="en-CA" dirty="0"/>
              <a:t>DNA-1-Azidoadamantane (DNA-AA)</a:t>
            </a:r>
          </a:p>
          <a:p>
            <a:pPr lvl="2"/>
            <a:r>
              <a:rPr lang="en-CA" dirty="0"/>
              <a:t>Obtained via click reaction between alkyne modified DNA &amp; 1-Azidoadamantane (AA) in presence of copper ion catalyst</a:t>
            </a:r>
          </a:p>
          <a:p>
            <a:pPr lvl="1"/>
            <a:r>
              <a:rPr lang="nb-NO" dirty="0"/>
              <a:t>DNA-AA@cucurbit[6]uril hydrate (DNA-AA@CB[6])</a:t>
            </a:r>
          </a:p>
          <a:p>
            <a:pPr lvl="2"/>
            <a:r>
              <a:rPr lang="nb-NO" dirty="0"/>
              <a:t>Obtaiend via host-guest reaction between DNA-AA and CB[6]</a:t>
            </a:r>
            <a:endParaRPr lang="en-CA" dirty="0"/>
          </a:p>
        </p:txBody>
      </p:sp>
      <p:sp>
        <p:nvSpPr>
          <p:cNvPr id="4" name="Slide Number Placeholder 3">
            <a:extLst>
              <a:ext uri="{FF2B5EF4-FFF2-40B4-BE49-F238E27FC236}">
                <a16:creationId xmlns:a16="http://schemas.microsoft.com/office/drawing/2014/main" id="{E1E8F46B-8BC4-9B4B-E847-5D761E9504EB}"/>
              </a:ext>
            </a:extLst>
          </p:cNvPr>
          <p:cNvSpPr>
            <a:spLocks noGrp="1"/>
          </p:cNvSpPr>
          <p:nvPr>
            <p:ph type="sldNum" sz="quarter" idx="12"/>
          </p:nvPr>
        </p:nvSpPr>
        <p:spPr/>
        <p:txBody>
          <a:bodyPr/>
          <a:lstStyle/>
          <a:p>
            <a:r>
              <a:rPr lang="en-US"/>
              <a:t>PAGE  </a:t>
            </a:r>
            <a:fld id="{93005692-73BE-493E-93AB-ECD6027A7652}" type="slidenum">
              <a:rPr lang="en-US" smtClean="0"/>
              <a:pPr/>
              <a:t>14</a:t>
            </a:fld>
            <a:endParaRPr lang="en-US" dirty="0"/>
          </a:p>
        </p:txBody>
      </p:sp>
    </p:spTree>
    <p:extLst>
      <p:ext uri="{BB962C8B-B14F-4D97-AF65-F5344CB8AC3E}">
        <p14:creationId xmlns:p14="http://schemas.microsoft.com/office/powerpoint/2010/main" val="42428410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B5CBD0A-C1DD-800E-4D45-C3397D40ADAB}"/>
              </a:ext>
            </a:extLst>
          </p:cNvPr>
          <p:cNvPicPr>
            <a:picLocks noChangeAspect="1"/>
          </p:cNvPicPr>
          <p:nvPr/>
        </p:nvPicPr>
        <p:blipFill>
          <a:blip r:embed="rId3"/>
          <a:stretch>
            <a:fillRect/>
          </a:stretch>
        </p:blipFill>
        <p:spPr>
          <a:xfrm>
            <a:off x="0" y="2981741"/>
            <a:ext cx="9144000" cy="1645106"/>
          </a:xfrm>
          <a:prstGeom prst="rect">
            <a:avLst/>
          </a:prstGeom>
        </p:spPr>
      </p:pic>
      <p:sp>
        <p:nvSpPr>
          <p:cNvPr id="2" name="Title 1">
            <a:extLst>
              <a:ext uri="{FF2B5EF4-FFF2-40B4-BE49-F238E27FC236}">
                <a16:creationId xmlns:a16="http://schemas.microsoft.com/office/drawing/2014/main" id="{7F6A0B8A-F8E6-6FF3-7249-66D18265293A}"/>
              </a:ext>
            </a:extLst>
          </p:cNvPr>
          <p:cNvSpPr>
            <a:spLocks noGrp="1"/>
          </p:cNvSpPr>
          <p:nvPr>
            <p:ph type="title"/>
          </p:nvPr>
        </p:nvSpPr>
        <p:spPr/>
        <p:txBody>
          <a:bodyPr/>
          <a:lstStyle/>
          <a:p>
            <a:r>
              <a:rPr lang="en-US" dirty="0"/>
              <a:t>Translocation Behaviors of DNA Probes (Cont.)</a:t>
            </a:r>
            <a:endParaRPr lang="en-CA" dirty="0"/>
          </a:p>
        </p:txBody>
      </p:sp>
      <p:sp>
        <p:nvSpPr>
          <p:cNvPr id="4" name="Slide Number Placeholder 3">
            <a:extLst>
              <a:ext uri="{FF2B5EF4-FFF2-40B4-BE49-F238E27FC236}">
                <a16:creationId xmlns:a16="http://schemas.microsoft.com/office/drawing/2014/main" id="{06497EF0-EBCF-F5AB-5412-71701F392B1D}"/>
              </a:ext>
            </a:extLst>
          </p:cNvPr>
          <p:cNvSpPr>
            <a:spLocks noGrp="1"/>
          </p:cNvSpPr>
          <p:nvPr>
            <p:ph type="sldNum" sz="quarter" idx="12"/>
          </p:nvPr>
        </p:nvSpPr>
        <p:spPr/>
        <p:txBody>
          <a:bodyPr/>
          <a:lstStyle/>
          <a:p>
            <a:r>
              <a:rPr lang="en-US"/>
              <a:t>PAGE  </a:t>
            </a:r>
            <a:fld id="{93005692-73BE-493E-93AB-ECD6027A7652}" type="slidenum">
              <a:rPr lang="en-US" smtClean="0"/>
              <a:pPr/>
              <a:t>15</a:t>
            </a:fld>
            <a:endParaRPr lang="en-US" dirty="0"/>
          </a:p>
        </p:txBody>
      </p:sp>
      <p:pic>
        <p:nvPicPr>
          <p:cNvPr id="6" name="Picture 5">
            <a:extLst>
              <a:ext uri="{FF2B5EF4-FFF2-40B4-BE49-F238E27FC236}">
                <a16:creationId xmlns:a16="http://schemas.microsoft.com/office/drawing/2014/main" id="{7357DC1A-C9D3-1A7F-5952-BBD29FEA060F}"/>
              </a:ext>
            </a:extLst>
          </p:cNvPr>
          <p:cNvPicPr>
            <a:picLocks noChangeAspect="1"/>
          </p:cNvPicPr>
          <p:nvPr/>
        </p:nvPicPr>
        <p:blipFill>
          <a:blip r:embed="rId4"/>
          <a:stretch>
            <a:fillRect/>
          </a:stretch>
        </p:blipFill>
        <p:spPr>
          <a:xfrm>
            <a:off x="1290918" y="997527"/>
            <a:ext cx="5693148" cy="2232897"/>
          </a:xfrm>
          <a:prstGeom prst="rect">
            <a:avLst/>
          </a:prstGeom>
        </p:spPr>
      </p:pic>
    </p:spTree>
    <p:extLst>
      <p:ext uri="{BB962C8B-B14F-4D97-AF65-F5344CB8AC3E}">
        <p14:creationId xmlns:p14="http://schemas.microsoft.com/office/powerpoint/2010/main" val="10790715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45D096-14F6-F430-B8E2-CEF6C87DE2E6}"/>
              </a:ext>
            </a:extLst>
          </p:cNvPr>
          <p:cNvSpPr>
            <a:spLocks noGrp="1"/>
          </p:cNvSpPr>
          <p:nvPr>
            <p:ph type="title"/>
          </p:nvPr>
        </p:nvSpPr>
        <p:spPr>
          <a:xfrm>
            <a:off x="194913" y="325582"/>
            <a:ext cx="8677297" cy="671945"/>
          </a:xfrm>
        </p:spPr>
        <p:txBody>
          <a:bodyPr anchor="ctr">
            <a:normAutofit/>
          </a:bodyPr>
          <a:lstStyle/>
          <a:p>
            <a:r>
              <a:rPr lang="en-CA" dirty="0"/>
              <a:t>Quantitative Analysis of Translocation Events </a:t>
            </a:r>
          </a:p>
        </p:txBody>
      </p:sp>
      <p:pic>
        <p:nvPicPr>
          <p:cNvPr id="6" name="Picture 5">
            <a:extLst>
              <a:ext uri="{FF2B5EF4-FFF2-40B4-BE49-F238E27FC236}">
                <a16:creationId xmlns:a16="http://schemas.microsoft.com/office/drawing/2014/main" id="{DC987C9B-33C9-AE33-FCBC-F08AC968D857}"/>
              </a:ext>
            </a:extLst>
          </p:cNvPr>
          <p:cNvPicPr>
            <a:picLocks noChangeAspect="1"/>
          </p:cNvPicPr>
          <p:nvPr/>
        </p:nvPicPr>
        <p:blipFill>
          <a:blip r:embed="rId3"/>
          <a:stretch>
            <a:fillRect/>
          </a:stretch>
        </p:blipFill>
        <p:spPr>
          <a:xfrm>
            <a:off x="194912" y="1622454"/>
            <a:ext cx="8677297" cy="2321176"/>
          </a:xfrm>
          <a:prstGeom prst="rect">
            <a:avLst/>
          </a:prstGeom>
          <a:noFill/>
        </p:spPr>
      </p:pic>
      <p:sp>
        <p:nvSpPr>
          <p:cNvPr id="4" name="Slide Number Placeholder 3">
            <a:extLst>
              <a:ext uri="{FF2B5EF4-FFF2-40B4-BE49-F238E27FC236}">
                <a16:creationId xmlns:a16="http://schemas.microsoft.com/office/drawing/2014/main" id="{21DCCF66-0CC8-BE9B-2624-354348FEAB37}"/>
              </a:ext>
            </a:extLst>
          </p:cNvPr>
          <p:cNvSpPr>
            <a:spLocks noGrp="1"/>
          </p:cNvSpPr>
          <p:nvPr>
            <p:ph type="sldNum" sz="quarter" idx="12"/>
          </p:nvPr>
        </p:nvSpPr>
        <p:spPr>
          <a:xfrm>
            <a:off x="4191000" y="4751482"/>
            <a:ext cx="762000" cy="187753"/>
          </a:xfrm>
        </p:spPr>
        <p:txBody>
          <a:bodyPr anchor="ctr">
            <a:normAutofit/>
          </a:bodyPr>
          <a:lstStyle/>
          <a:p>
            <a:pPr>
              <a:lnSpc>
                <a:spcPct val="90000"/>
              </a:lnSpc>
              <a:spcAft>
                <a:spcPts val="600"/>
              </a:spcAft>
            </a:pPr>
            <a:r>
              <a:rPr lang="en-US" sz="700"/>
              <a:t>PAGE  </a:t>
            </a:r>
            <a:fld id="{93005692-73BE-493E-93AB-ECD6027A7652}" type="slidenum">
              <a:rPr lang="en-US" sz="700" smtClean="0"/>
              <a:pPr>
                <a:lnSpc>
                  <a:spcPct val="90000"/>
                </a:lnSpc>
                <a:spcAft>
                  <a:spcPts val="600"/>
                </a:spcAft>
              </a:pPr>
              <a:t>16</a:t>
            </a:fld>
            <a:endParaRPr lang="en-US" sz="700"/>
          </a:p>
        </p:txBody>
      </p:sp>
    </p:spTree>
    <p:extLst>
      <p:ext uri="{BB962C8B-B14F-4D97-AF65-F5344CB8AC3E}">
        <p14:creationId xmlns:p14="http://schemas.microsoft.com/office/powerpoint/2010/main" val="2588381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72FE2-00A3-9F62-B33F-7226866ADB85}"/>
              </a:ext>
            </a:extLst>
          </p:cNvPr>
          <p:cNvSpPr>
            <a:spLocks noGrp="1"/>
          </p:cNvSpPr>
          <p:nvPr>
            <p:ph type="title"/>
          </p:nvPr>
        </p:nvSpPr>
        <p:spPr>
          <a:xfrm>
            <a:off x="194913" y="325582"/>
            <a:ext cx="8677297" cy="671945"/>
          </a:xfrm>
        </p:spPr>
        <p:txBody>
          <a:bodyPr anchor="ctr">
            <a:normAutofit/>
          </a:bodyPr>
          <a:lstStyle/>
          <a:p>
            <a:r>
              <a:rPr lang="en-CA" dirty="0"/>
              <a:t>Capture Rate Study on DNA-AA@CB[6]</a:t>
            </a:r>
          </a:p>
        </p:txBody>
      </p:sp>
      <p:pic>
        <p:nvPicPr>
          <p:cNvPr id="6" name="Picture 5">
            <a:extLst>
              <a:ext uri="{FF2B5EF4-FFF2-40B4-BE49-F238E27FC236}">
                <a16:creationId xmlns:a16="http://schemas.microsoft.com/office/drawing/2014/main" id="{3FD55E6D-80AB-879B-82AD-87A329A696E5}"/>
              </a:ext>
            </a:extLst>
          </p:cNvPr>
          <p:cNvPicPr>
            <a:picLocks noChangeAspect="1"/>
          </p:cNvPicPr>
          <p:nvPr/>
        </p:nvPicPr>
        <p:blipFill>
          <a:blip r:embed="rId3"/>
          <a:stretch>
            <a:fillRect/>
          </a:stretch>
        </p:blipFill>
        <p:spPr>
          <a:xfrm>
            <a:off x="661271" y="1059873"/>
            <a:ext cx="7744578" cy="3446338"/>
          </a:xfrm>
          <a:prstGeom prst="rect">
            <a:avLst/>
          </a:prstGeom>
          <a:noFill/>
        </p:spPr>
      </p:pic>
      <p:sp>
        <p:nvSpPr>
          <p:cNvPr id="4" name="Slide Number Placeholder 3">
            <a:extLst>
              <a:ext uri="{FF2B5EF4-FFF2-40B4-BE49-F238E27FC236}">
                <a16:creationId xmlns:a16="http://schemas.microsoft.com/office/drawing/2014/main" id="{C9BD8A5D-AF4E-357B-0354-C5C1302ED56A}"/>
              </a:ext>
            </a:extLst>
          </p:cNvPr>
          <p:cNvSpPr>
            <a:spLocks noGrp="1"/>
          </p:cNvSpPr>
          <p:nvPr>
            <p:ph type="sldNum" sz="quarter" idx="12"/>
          </p:nvPr>
        </p:nvSpPr>
        <p:spPr>
          <a:xfrm>
            <a:off x="4191000" y="4751482"/>
            <a:ext cx="762000" cy="187753"/>
          </a:xfrm>
        </p:spPr>
        <p:txBody>
          <a:bodyPr anchor="ctr">
            <a:normAutofit/>
          </a:bodyPr>
          <a:lstStyle/>
          <a:p>
            <a:pPr>
              <a:lnSpc>
                <a:spcPct val="90000"/>
              </a:lnSpc>
              <a:spcAft>
                <a:spcPts val="600"/>
              </a:spcAft>
            </a:pPr>
            <a:r>
              <a:rPr lang="en-US" sz="700"/>
              <a:t>PAGE  </a:t>
            </a:r>
            <a:fld id="{93005692-73BE-493E-93AB-ECD6027A7652}" type="slidenum">
              <a:rPr lang="en-US" sz="700" smtClean="0"/>
              <a:pPr>
                <a:lnSpc>
                  <a:spcPct val="90000"/>
                </a:lnSpc>
                <a:spcAft>
                  <a:spcPts val="600"/>
                </a:spcAft>
              </a:pPr>
              <a:t>17</a:t>
            </a:fld>
            <a:endParaRPr lang="en-US" sz="700"/>
          </a:p>
        </p:txBody>
      </p:sp>
    </p:spTree>
    <p:extLst>
      <p:ext uri="{BB962C8B-B14F-4D97-AF65-F5344CB8AC3E}">
        <p14:creationId xmlns:p14="http://schemas.microsoft.com/office/powerpoint/2010/main" val="17858640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219AB4-6512-C767-2D98-EE649D7B5684}"/>
              </a:ext>
            </a:extLst>
          </p:cNvPr>
          <p:cNvSpPr>
            <a:spLocks noGrp="1"/>
          </p:cNvSpPr>
          <p:nvPr>
            <p:ph type="title"/>
          </p:nvPr>
        </p:nvSpPr>
        <p:spPr>
          <a:xfrm>
            <a:off x="194913" y="325582"/>
            <a:ext cx="8677297" cy="671945"/>
          </a:xfrm>
        </p:spPr>
        <p:txBody>
          <a:bodyPr anchor="ctr">
            <a:normAutofit/>
          </a:bodyPr>
          <a:lstStyle/>
          <a:p>
            <a:r>
              <a:rPr lang="en-CA" dirty="0"/>
              <a:t>Capture Rate Study (Cont.)</a:t>
            </a:r>
          </a:p>
        </p:txBody>
      </p:sp>
      <p:pic>
        <p:nvPicPr>
          <p:cNvPr id="6" name="Content Placeholder 5">
            <a:extLst>
              <a:ext uri="{FF2B5EF4-FFF2-40B4-BE49-F238E27FC236}">
                <a16:creationId xmlns:a16="http://schemas.microsoft.com/office/drawing/2014/main" id="{8C40A7EF-8ACE-5006-8E83-AADF279C53B5}"/>
              </a:ext>
            </a:extLst>
          </p:cNvPr>
          <p:cNvPicPr>
            <a:picLocks noGrp="1" noChangeAspect="1"/>
          </p:cNvPicPr>
          <p:nvPr>
            <p:ph idx="1"/>
          </p:nvPr>
        </p:nvPicPr>
        <p:blipFill>
          <a:blip r:embed="rId3"/>
          <a:stretch>
            <a:fillRect/>
          </a:stretch>
        </p:blipFill>
        <p:spPr>
          <a:xfrm>
            <a:off x="381347" y="1059873"/>
            <a:ext cx="8304427" cy="3446338"/>
          </a:xfrm>
          <a:noFill/>
        </p:spPr>
      </p:pic>
      <p:sp>
        <p:nvSpPr>
          <p:cNvPr id="4" name="Slide Number Placeholder 3">
            <a:extLst>
              <a:ext uri="{FF2B5EF4-FFF2-40B4-BE49-F238E27FC236}">
                <a16:creationId xmlns:a16="http://schemas.microsoft.com/office/drawing/2014/main" id="{DA710396-68F8-3A5E-D36A-03C572E664E4}"/>
              </a:ext>
            </a:extLst>
          </p:cNvPr>
          <p:cNvSpPr>
            <a:spLocks noGrp="1"/>
          </p:cNvSpPr>
          <p:nvPr>
            <p:ph type="sldNum" sz="quarter" idx="12"/>
          </p:nvPr>
        </p:nvSpPr>
        <p:spPr>
          <a:xfrm>
            <a:off x="4191000" y="4751482"/>
            <a:ext cx="762000" cy="187753"/>
          </a:xfrm>
        </p:spPr>
        <p:txBody>
          <a:bodyPr anchor="ctr">
            <a:normAutofit/>
          </a:bodyPr>
          <a:lstStyle/>
          <a:p>
            <a:pPr>
              <a:lnSpc>
                <a:spcPct val="90000"/>
              </a:lnSpc>
              <a:spcAft>
                <a:spcPts val="600"/>
              </a:spcAft>
            </a:pPr>
            <a:r>
              <a:rPr lang="en-US" sz="700"/>
              <a:t>PAGE  </a:t>
            </a:r>
            <a:fld id="{93005692-73BE-493E-93AB-ECD6027A7652}" type="slidenum">
              <a:rPr lang="en-US" sz="700" smtClean="0"/>
              <a:pPr>
                <a:lnSpc>
                  <a:spcPct val="90000"/>
                </a:lnSpc>
                <a:spcAft>
                  <a:spcPts val="600"/>
                </a:spcAft>
              </a:pPr>
              <a:t>18</a:t>
            </a:fld>
            <a:endParaRPr lang="en-US" sz="700"/>
          </a:p>
        </p:txBody>
      </p:sp>
    </p:spTree>
    <p:extLst>
      <p:ext uri="{BB962C8B-B14F-4D97-AF65-F5344CB8AC3E}">
        <p14:creationId xmlns:p14="http://schemas.microsoft.com/office/powerpoint/2010/main" val="31865087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5B2B84-11E2-81BB-013E-0021BC8C3D09}"/>
              </a:ext>
            </a:extLst>
          </p:cNvPr>
          <p:cNvSpPr>
            <a:spLocks noGrp="1"/>
          </p:cNvSpPr>
          <p:nvPr>
            <p:ph type="title"/>
          </p:nvPr>
        </p:nvSpPr>
        <p:spPr/>
        <p:txBody>
          <a:bodyPr>
            <a:normAutofit fontScale="90000"/>
          </a:bodyPr>
          <a:lstStyle/>
          <a:p>
            <a:r>
              <a:rPr lang="en-CA" dirty="0"/>
              <a:t>Cu+ Ion Concentration Dependent Catalytic Click Reaction</a:t>
            </a:r>
          </a:p>
        </p:txBody>
      </p:sp>
      <p:sp>
        <p:nvSpPr>
          <p:cNvPr id="5" name="Slide Number Placeholder 4">
            <a:extLst>
              <a:ext uri="{FF2B5EF4-FFF2-40B4-BE49-F238E27FC236}">
                <a16:creationId xmlns:a16="http://schemas.microsoft.com/office/drawing/2014/main" id="{B2E4B8EF-2134-FF9E-A56F-B32E2C82C894}"/>
              </a:ext>
            </a:extLst>
          </p:cNvPr>
          <p:cNvSpPr>
            <a:spLocks noGrp="1"/>
          </p:cNvSpPr>
          <p:nvPr>
            <p:ph type="sldNum" sz="quarter" idx="12"/>
          </p:nvPr>
        </p:nvSpPr>
        <p:spPr/>
        <p:txBody>
          <a:bodyPr/>
          <a:lstStyle/>
          <a:p>
            <a:r>
              <a:rPr lang="en-US"/>
              <a:t>PAGE  </a:t>
            </a:r>
            <a:fld id="{93005692-73BE-493E-93AB-ECD6027A7652}" type="slidenum">
              <a:rPr lang="en-US" smtClean="0"/>
              <a:pPr/>
              <a:t>19</a:t>
            </a:fld>
            <a:endParaRPr lang="en-US" dirty="0"/>
          </a:p>
        </p:txBody>
      </p:sp>
    </p:spTree>
    <p:extLst>
      <p:ext uri="{BB962C8B-B14F-4D97-AF65-F5344CB8AC3E}">
        <p14:creationId xmlns:p14="http://schemas.microsoft.com/office/powerpoint/2010/main" val="15463542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457E5-A200-F4B7-F827-3695B717181C}"/>
              </a:ext>
            </a:extLst>
          </p:cNvPr>
          <p:cNvSpPr>
            <a:spLocks noGrp="1"/>
          </p:cNvSpPr>
          <p:nvPr>
            <p:ph type="title"/>
          </p:nvPr>
        </p:nvSpPr>
        <p:spPr/>
        <p:txBody>
          <a:bodyPr/>
          <a:lstStyle/>
          <a:p>
            <a:r>
              <a:rPr lang="en-CA" dirty="0"/>
              <a:t>Outline</a:t>
            </a:r>
          </a:p>
        </p:txBody>
      </p:sp>
      <p:sp>
        <p:nvSpPr>
          <p:cNvPr id="3" name="Content Placeholder 2">
            <a:extLst>
              <a:ext uri="{FF2B5EF4-FFF2-40B4-BE49-F238E27FC236}">
                <a16:creationId xmlns:a16="http://schemas.microsoft.com/office/drawing/2014/main" id="{57105517-2533-FB65-DA0D-B2E26277EDDB}"/>
              </a:ext>
            </a:extLst>
          </p:cNvPr>
          <p:cNvSpPr>
            <a:spLocks noGrp="1"/>
          </p:cNvSpPr>
          <p:nvPr>
            <p:ph idx="1"/>
          </p:nvPr>
        </p:nvSpPr>
        <p:spPr/>
        <p:txBody>
          <a:bodyPr>
            <a:normAutofit lnSpcReduction="10000"/>
          </a:bodyPr>
          <a:lstStyle/>
          <a:p>
            <a:pPr marL="400050" indent="-285750">
              <a:spcBef>
                <a:spcPts val="360"/>
              </a:spcBef>
              <a:spcAft>
                <a:spcPts val="0"/>
              </a:spcAft>
              <a:buSzPts val="1800"/>
            </a:pPr>
            <a:r>
              <a:rPr lang="en-US" sz="2400" dirty="0"/>
              <a:t>Background</a:t>
            </a:r>
          </a:p>
          <a:p>
            <a:pPr marL="697706" lvl="1" indent="-285750">
              <a:spcBef>
                <a:spcPts val="360"/>
              </a:spcBef>
              <a:spcAft>
                <a:spcPts val="0"/>
              </a:spcAft>
              <a:buSzPts val="1800"/>
            </a:pPr>
            <a:r>
              <a:rPr lang="en-US" sz="1800" dirty="0"/>
              <a:t>HIV</a:t>
            </a:r>
          </a:p>
          <a:p>
            <a:pPr marL="697706" lvl="1" indent="-285750">
              <a:spcBef>
                <a:spcPts val="360"/>
              </a:spcBef>
              <a:spcAft>
                <a:spcPts val="0"/>
              </a:spcAft>
              <a:buSzPts val="1800"/>
            </a:pPr>
            <a:r>
              <a:rPr lang="en-US" sz="2100" dirty="0"/>
              <a:t>Click Chemistry</a:t>
            </a:r>
          </a:p>
          <a:p>
            <a:pPr marL="697706" lvl="1" indent="-285750">
              <a:spcBef>
                <a:spcPts val="360"/>
              </a:spcBef>
              <a:spcAft>
                <a:spcPts val="0"/>
              </a:spcAft>
              <a:buSzPts val="1800"/>
            </a:pPr>
            <a:r>
              <a:rPr lang="en-US" sz="2100" dirty="0"/>
              <a:t>Nanopore</a:t>
            </a:r>
          </a:p>
          <a:p>
            <a:pPr marL="400050" indent="-285750">
              <a:spcBef>
                <a:spcPts val="360"/>
              </a:spcBef>
              <a:spcAft>
                <a:spcPts val="0"/>
              </a:spcAft>
              <a:buSzPts val="1800"/>
            </a:pPr>
            <a:r>
              <a:rPr lang="en-US" sz="2700" dirty="0"/>
              <a:t>Paper</a:t>
            </a:r>
          </a:p>
          <a:p>
            <a:pPr marL="697706" lvl="1" indent="-285750">
              <a:spcBef>
                <a:spcPts val="360"/>
              </a:spcBef>
              <a:spcAft>
                <a:spcPts val="0"/>
              </a:spcAft>
              <a:buSzPts val="1800"/>
            </a:pPr>
            <a:r>
              <a:rPr lang="en-US" sz="2100" dirty="0"/>
              <a:t>Characterization</a:t>
            </a:r>
          </a:p>
          <a:p>
            <a:pPr marL="697706" lvl="1" indent="-285750">
              <a:spcBef>
                <a:spcPts val="360"/>
              </a:spcBef>
              <a:spcAft>
                <a:spcPts val="0"/>
              </a:spcAft>
              <a:buSzPts val="1800"/>
            </a:pPr>
            <a:r>
              <a:rPr lang="en-US" sz="2100" dirty="0"/>
              <a:t>Benchmarking</a:t>
            </a:r>
          </a:p>
          <a:p>
            <a:pPr marL="697706" lvl="1" indent="-285750">
              <a:spcBef>
                <a:spcPts val="360"/>
              </a:spcBef>
              <a:spcAft>
                <a:spcPts val="0"/>
              </a:spcAft>
              <a:buSzPts val="1800"/>
            </a:pPr>
            <a:r>
              <a:rPr lang="en-US" sz="2100" dirty="0"/>
              <a:t>Clinical testing</a:t>
            </a:r>
          </a:p>
          <a:p>
            <a:pPr marL="400050" indent="-285750">
              <a:spcBef>
                <a:spcPts val="0"/>
              </a:spcBef>
              <a:spcAft>
                <a:spcPts val="0"/>
              </a:spcAft>
              <a:buSzPts val="1800"/>
            </a:pPr>
            <a:r>
              <a:rPr lang="en-US" sz="2400" dirty="0"/>
              <a:t>Opinions</a:t>
            </a:r>
          </a:p>
          <a:p>
            <a:pPr marL="0" indent="0">
              <a:buNone/>
            </a:pPr>
            <a:endParaRPr lang="en-CA" sz="2400" dirty="0"/>
          </a:p>
        </p:txBody>
      </p:sp>
      <p:sp>
        <p:nvSpPr>
          <p:cNvPr id="5" name="Slide Number Placeholder 4">
            <a:extLst>
              <a:ext uri="{FF2B5EF4-FFF2-40B4-BE49-F238E27FC236}">
                <a16:creationId xmlns:a16="http://schemas.microsoft.com/office/drawing/2014/main" id="{CA8A763A-C5F3-FDAB-089C-09D447893433}"/>
              </a:ext>
            </a:extLst>
          </p:cNvPr>
          <p:cNvSpPr>
            <a:spLocks noGrp="1"/>
          </p:cNvSpPr>
          <p:nvPr>
            <p:ph type="sldNum" sz="quarter" idx="12"/>
          </p:nvPr>
        </p:nvSpPr>
        <p:spPr/>
        <p:txBody>
          <a:bodyPr/>
          <a:lstStyle/>
          <a:p>
            <a:r>
              <a:rPr lang="en-US"/>
              <a:t>PAGE  </a:t>
            </a:r>
            <a:fld id="{93005692-73BE-493E-93AB-ECD6027A7652}" type="slidenum">
              <a:rPr lang="en-US" smtClean="0"/>
              <a:pPr/>
              <a:t>2</a:t>
            </a:fld>
            <a:endParaRPr lang="en-US" dirty="0"/>
          </a:p>
        </p:txBody>
      </p:sp>
    </p:spTree>
    <p:extLst>
      <p:ext uri="{BB962C8B-B14F-4D97-AF65-F5344CB8AC3E}">
        <p14:creationId xmlns:p14="http://schemas.microsoft.com/office/powerpoint/2010/main" val="25068667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17935C0-DD15-BF54-7A08-16EA7CD358B9}"/>
              </a:ext>
            </a:extLst>
          </p:cNvPr>
          <p:cNvPicPr>
            <a:picLocks noChangeAspect="1"/>
          </p:cNvPicPr>
          <p:nvPr/>
        </p:nvPicPr>
        <p:blipFill>
          <a:blip r:embed="rId3"/>
          <a:stretch>
            <a:fillRect/>
          </a:stretch>
        </p:blipFill>
        <p:spPr>
          <a:xfrm>
            <a:off x="5093110" y="1901456"/>
            <a:ext cx="3779099" cy="3118674"/>
          </a:xfrm>
          <a:prstGeom prst="rect">
            <a:avLst/>
          </a:prstGeom>
        </p:spPr>
      </p:pic>
      <p:pic>
        <p:nvPicPr>
          <p:cNvPr id="6" name="Picture 5">
            <a:extLst>
              <a:ext uri="{FF2B5EF4-FFF2-40B4-BE49-F238E27FC236}">
                <a16:creationId xmlns:a16="http://schemas.microsoft.com/office/drawing/2014/main" id="{B708E057-2BCB-6D5F-A2D8-574404FBF5F0}"/>
              </a:ext>
            </a:extLst>
          </p:cNvPr>
          <p:cNvPicPr>
            <a:picLocks noChangeAspect="1"/>
          </p:cNvPicPr>
          <p:nvPr/>
        </p:nvPicPr>
        <p:blipFill>
          <a:blip r:embed="rId4"/>
          <a:stretch>
            <a:fillRect/>
          </a:stretch>
        </p:blipFill>
        <p:spPr>
          <a:xfrm>
            <a:off x="385323" y="2004671"/>
            <a:ext cx="3805677" cy="2505281"/>
          </a:xfrm>
          <a:prstGeom prst="rect">
            <a:avLst/>
          </a:prstGeom>
        </p:spPr>
      </p:pic>
      <p:sp>
        <p:nvSpPr>
          <p:cNvPr id="2" name="Title 1">
            <a:extLst>
              <a:ext uri="{FF2B5EF4-FFF2-40B4-BE49-F238E27FC236}">
                <a16:creationId xmlns:a16="http://schemas.microsoft.com/office/drawing/2014/main" id="{A894F042-3117-7C48-C91D-79F6EB01F710}"/>
              </a:ext>
            </a:extLst>
          </p:cNvPr>
          <p:cNvSpPr>
            <a:spLocks noGrp="1"/>
          </p:cNvSpPr>
          <p:nvPr>
            <p:ph type="title"/>
          </p:nvPr>
        </p:nvSpPr>
        <p:spPr/>
        <p:txBody>
          <a:bodyPr/>
          <a:lstStyle/>
          <a:p>
            <a:r>
              <a:rPr lang="en-CA" dirty="0"/>
              <a:t>Cu+ Ion Concentration Dependent Catalytic Click Reaction</a:t>
            </a:r>
          </a:p>
        </p:txBody>
      </p:sp>
      <p:sp>
        <p:nvSpPr>
          <p:cNvPr id="3" name="Content Placeholder 2">
            <a:extLst>
              <a:ext uri="{FF2B5EF4-FFF2-40B4-BE49-F238E27FC236}">
                <a16:creationId xmlns:a16="http://schemas.microsoft.com/office/drawing/2014/main" id="{E0D0BB93-B1F7-2A90-45D3-962A6405B77B}"/>
              </a:ext>
            </a:extLst>
          </p:cNvPr>
          <p:cNvSpPr>
            <a:spLocks noGrp="1"/>
          </p:cNvSpPr>
          <p:nvPr>
            <p:ph idx="1"/>
          </p:nvPr>
        </p:nvSpPr>
        <p:spPr/>
        <p:txBody>
          <a:bodyPr/>
          <a:lstStyle/>
          <a:p>
            <a:r>
              <a:rPr lang="en-CA" dirty="0"/>
              <a:t>Study the impact of Cu+ ion concentration and reaction time on the</a:t>
            </a:r>
            <a:r>
              <a:rPr lang="en-US" dirty="0"/>
              <a:t> click reaction between </a:t>
            </a:r>
            <a:r>
              <a:rPr lang="en-US" dirty="0" err="1"/>
              <a:t>azide</a:t>
            </a:r>
            <a:r>
              <a:rPr lang="en-US" dirty="0"/>
              <a:t> and alkyne (DNA =&gt; DNA-AA)</a:t>
            </a:r>
          </a:p>
        </p:txBody>
      </p:sp>
      <p:sp>
        <p:nvSpPr>
          <p:cNvPr id="4" name="Slide Number Placeholder 3">
            <a:extLst>
              <a:ext uri="{FF2B5EF4-FFF2-40B4-BE49-F238E27FC236}">
                <a16:creationId xmlns:a16="http://schemas.microsoft.com/office/drawing/2014/main" id="{FED4D749-060C-747F-6127-377B7C680C9C}"/>
              </a:ext>
            </a:extLst>
          </p:cNvPr>
          <p:cNvSpPr>
            <a:spLocks noGrp="1"/>
          </p:cNvSpPr>
          <p:nvPr>
            <p:ph type="sldNum" sz="quarter" idx="12"/>
          </p:nvPr>
        </p:nvSpPr>
        <p:spPr/>
        <p:txBody>
          <a:bodyPr/>
          <a:lstStyle/>
          <a:p>
            <a:r>
              <a:rPr lang="en-US"/>
              <a:t>PAGE  </a:t>
            </a:r>
            <a:fld id="{93005692-73BE-493E-93AB-ECD6027A7652}" type="slidenum">
              <a:rPr lang="en-US" smtClean="0"/>
              <a:pPr/>
              <a:t>20</a:t>
            </a:fld>
            <a:endParaRPr lang="en-US" dirty="0"/>
          </a:p>
        </p:txBody>
      </p:sp>
    </p:spTree>
    <p:extLst>
      <p:ext uri="{BB962C8B-B14F-4D97-AF65-F5344CB8AC3E}">
        <p14:creationId xmlns:p14="http://schemas.microsoft.com/office/powerpoint/2010/main" val="40406994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228C72F6-86AA-131C-B49F-2D58DA9A70FB}"/>
              </a:ext>
            </a:extLst>
          </p:cNvPr>
          <p:cNvSpPr>
            <a:spLocks noGrp="1"/>
          </p:cNvSpPr>
          <p:nvPr>
            <p:ph type="title"/>
          </p:nvPr>
        </p:nvSpPr>
        <p:spPr>
          <a:xfrm>
            <a:off x="194913" y="325582"/>
            <a:ext cx="8677297" cy="671945"/>
          </a:xfrm>
        </p:spPr>
        <p:txBody>
          <a:bodyPr/>
          <a:lstStyle/>
          <a:p>
            <a:r>
              <a:rPr lang="en-US" dirty="0"/>
              <a:t>Mass Spectrometry Measurements of Click Reaction</a:t>
            </a:r>
          </a:p>
        </p:txBody>
      </p:sp>
      <p:pic>
        <p:nvPicPr>
          <p:cNvPr id="6" name="Picture 5">
            <a:extLst>
              <a:ext uri="{FF2B5EF4-FFF2-40B4-BE49-F238E27FC236}">
                <a16:creationId xmlns:a16="http://schemas.microsoft.com/office/drawing/2014/main" id="{183E8D4D-C829-4CB9-151C-CCBD29260A0F}"/>
              </a:ext>
            </a:extLst>
          </p:cNvPr>
          <p:cNvPicPr>
            <a:picLocks noChangeAspect="1"/>
          </p:cNvPicPr>
          <p:nvPr/>
        </p:nvPicPr>
        <p:blipFill>
          <a:blip r:embed="rId3"/>
          <a:stretch>
            <a:fillRect/>
          </a:stretch>
        </p:blipFill>
        <p:spPr>
          <a:xfrm>
            <a:off x="2288389" y="1059873"/>
            <a:ext cx="4490343" cy="3446338"/>
          </a:xfrm>
          <a:prstGeom prst="rect">
            <a:avLst/>
          </a:prstGeom>
          <a:noFill/>
        </p:spPr>
      </p:pic>
      <p:sp>
        <p:nvSpPr>
          <p:cNvPr id="4" name="Slide Number Placeholder 3">
            <a:extLst>
              <a:ext uri="{FF2B5EF4-FFF2-40B4-BE49-F238E27FC236}">
                <a16:creationId xmlns:a16="http://schemas.microsoft.com/office/drawing/2014/main" id="{8E5C0B67-4123-1A92-EABB-4CA8DBBE8DC2}"/>
              </a:ext>
            </a:extLst>
          </p:cNvPr>
          <p:cNvSpPr>
            <a:spLocks noGrp="1"/>
          </p:cNvSpPr>
          <p:nvPr>
            <p:ph type="sldNum" sz="quarter" idx="12"/>
          </p:nvPr>
        </p:nvSpPr>
        <p:spPr>
          <a:xfrm>
            <a:off x="4191000" y="4751482"/>
            <a:ext cx="762000" cy="187753"/>
          </a:xfrm>
        </p:spPr>
        <p:txBody>
          <a:bodyPr anchor="ctr">
            <a:normAutofit/>
          </a:bodyPr>
          <a:lstStyle/>
          <a:p>
            <a:pPr>
              <a:lnSpc>
                <a:spcPct val="90000"/>
              </a:lnSpc>
              <a:spcAft>
                <a:spcPts val="600"/>
              </a:spcAft>
            </a:pPr>
            <a:r>
              <a:rPr lang="en-US" sz="700"/>
              <a:t>PAGE  </a:t>
            </a:r>
            <a:fld id="{93005692-73BE-493E-93AB-ECD6027A7652}" type="slidenum">
              <a:rPr lang="en-US" sz="700" smtClean="0"/>
              <a:pPr>
                <a:lnSpc>
                  <a:spcPct val="90000"/>
                </a:lnSpc>
                <a:spcAft>
                  <a:spcPts val="600"/>
                </a:spcAft>
              </a:pPr>
              <a:t>21</a:t>
            </a:fld>
            <a:endParaRPr lang="en-US" sz="700"/>
          </a:p>
        </p:txBody>
      </p:sp>
    </p:spTree>
    <p:extLst>
      <p:ext uri="{BB962C8B-B14F-4D97-AF65-F5344CB8AC3E}">
        <p14:creationId xmlns:p14="http://schemas.microsoft.com/office/powerpoint/2010/main" val="36380898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0652445D-FA50-E046-8E62-E3BD1589758F}"/>
              </a:ext>
            </a:extLst>
          </p:cNvPr>
          <p:cNvSpPr>
            <a:spLocks noGrp="1"/>
          </p:cNvSpPr>
          <p:nvPr>
            <p:ph type="title"/>
          </p:nvPr>
        </p:nvSpPr>
        <p:spPr>
          <a:xfrm>
            <a:off x="194913" y="325582"/>
            <a:ext cx="8677297" cy="671945"/>
          </a:xfrm>
        </p:spPr>
        <p:txBody>
          <a:bodyPr/>
          <a:lstStyle/>
          <a:p>
            <a:r>
              <a:rPr lang="en-US" dirty="0"/>
              <a:t>Reaction Efficiency and Relations to Capture Rate</a:t>
            </a:r>
          </a:p>
        </p:txBody>
      </p:sp>
      <p:pic>
        <p:nvPicPr>
          <p:cNvPr id="6" name="Picture 5" descr="Graphical user interface, chart&#10;&#10;Description automatically generated">
            <a:extLst>
              <a:ext uri="{FF2B5EF4-FFF2-40B4-BE49-F238E27FC236}">
                <a16:creationId xmlns:a16="http://schemas.microsoft.com/office/drawing/2014/main" id="{632AF5AC-5B67-3BC6-FBA1-F40D5B9FED66}"/>
              </a:ext>
            </a:extLst>
          </p:cNvPr>
          <p:cNvPicPr>
            <a:picLocks noChangeAspect="1"/>
          </p:cNvPicPr>
          <p:nvPr/>
        </p:nvPicPr>
        <p:blipFill>
          <a:blip r:embed="rId3"/>
          <a:stretch>
            <a:fillRect/>
          </a:stretch>
        </p:blipFill>
        <p:spPr>
          <a:xfrm>
            <a:off x="194912" y="1600760"/>
            <a:ext cx="8677297" cy="2364563"/>
          </a:xfrm>
          <a:prstGeom prst="rect">
            <a:avLst/>
          </a:prstGeom>
          <a:noFill/>
        </p:spPr>
      </p:pic>
      <p:sp>
        <p:nvSpPr>
          <p:cNvPr id="4" name="Slide Number Placeholder 3">
            <a:extLst>
              <a:ext uri="{FF2B5EF4-FFF2-40B4-BE49-F238E27FC236}">
                <a16:creationId xmlns:a16="http://schemas.microsoft.com/office/drawing/2014/main" id="{A09C48B7-D703-6501-8180-C591DA743E38}"/>
              </a:ext>
            </a:extLst>
          </p:cNvPr>
          <p:cNvSpPr>
            <a:spLocks noGrp="1"/>
          </p:cNvSpPr>
          <p:nvPr>
            <p:ph type="sldNum" sz="quarter" idx="12"/>
          </p:nvPr>
        </p:nvSpPr>
        <p:spPr>
          <a:xfrm>
            <a:off x="4191000" y="4751482"/>
            <a:ext cx="762000" cy="187753"/>
          </a:xfrm>
        </p:spPr>
        <p:txBody>
          <a:bodyPr anchor="ctr">
            <a:normAutofit/>
          </a:bodyPr>
          <a:lstStyle/>
          <a:p>
            <a:pPr>
              <a:lnSpc>
                <a:spcPct val="90000"/>
              </a:lnSpc>
              <a:spcAft>
                <a:spcPts val="600"/>
              </a:spcAft>
            </a:pPr>
            <a:r>
              <a:rPr lang="en-US" sz="700"/>
              <a:t>PAGE  </a:t>
            </a:r>
            <a:fld id="{93005692-73BE-493E-93AB-ECD6027A7652}" type="slidenum">
              <a:rPr lang="en-US" sz="700" smtClean="0"/>
              <a:pPr>
                <a:lnSpc>
                  <a:spcPct val="90000"/>
                </a:lnSpc>
                <a:spcAft>
                  <a:spcPts val="600"/>
                </a:spcAft>
              </a:pPr>
              <a:t>22</a:t>
            </a:fld>
            <a:endParaRPr lang="en-US" sz="700"/>
          </a:p>
        </p:txBody>
      </p:sp>
      <p:sp>
        <p:nvSpPr>
          <p:cNvPr id="12" name="TextBox 11">
            <a:extLst>
              <a:ext uri="{FF2B5EF4-FFF2-40B4-BE49-F238E27FC236}">
                <a16:creationId xmlns:a16="http://schemas.microsoft.com/office/drawing/2014/main" id="{1ADD14A0-EC20-D9D4-279F-1C6933D55B00}"/>
              </a:ext>
            </a:extLst>
          </p:cNvPr>
          <p:cNvSpPr txBox="1"/>
          <p:nvPr/>
        </p:nvSpPr>
        <p:spPr>
          <a:xfrm>
            <a:off x="745682" y="4050625"/>
            <a:ext cx="7575755" cy="646331"/>
          </a:xfrm>
          <a:prstGeom prst="rect">
            <a:avLst/>
          </a:prstGeom>
          <a:noFill/>
        </p:spPr>
        <p:txBody>
          <a:bodyPr wrap="square">
            <a:spAutoFit/>
          </a:bodyPr>
          <a:lstStyle/>
          <a:p>
            <a:r>
              <a:rPr lang="en-US" sz="1200" b="0" i="0" dirty="0">
                <a:solidFill>
                  <a:srgbClr val="222222"/>
                </a:solidFill>
                <a:effectLst/>
                <a:latin typeface="+mn-lt"/>
              </a:rPr>
              <a:t>Reaction efficiency is determined by S</a:t>
            </a:r>
            <a:r>
              <a:rPr lang="en-US" sz="1200" b="0" i="1" baseline="-25000" dirty="0">
                <a:solidFill>
                  <a:srgbClr val="222222"/>
                </a:solidFill>
                <a:effectLst/>
                <a:latin typeface="+mn-lt"/>
              </a:rPr>
              <a:t>DNA-AA</a:t>
            </a:r>
            <a:r>
              <a:rPr lang="en-US" sz="1200" b="0" i="0" dirty="0">
                <a:solidFill>
                  <a:srgbClr val="222222"/>
                </a:solidFill>
                <a:effectLst/>
                <a:latin typeface="+mn-lt"/>
              </a:rPr>
              <a:t>/</a:t>
            </a:r>
            <a:r>
              <a:rPr lang="en-US" sz="1200" b="0" i="1" dirty="0">
                <a:solidFill>
                  <a:srgbClr val="222222"/>
                </a:solidFill>
                <a:effectLst/>
                <a:latin typeface="+mn-lt"/>
              </a:rPr>
              <a:t>(</a:t>
            </a:r>
            <a:r>
              <a:rPr lang="en-US" sz="1200" b="0" i="0" dirty="0">
                <a:solidFill>
                  <a:srgbClr val="222222"/>
                </a:solidFill>
                <a:effectLst/>
                <a:latin typeface="+mn-lt"/>
              </a:rPr>
              <a:t>S</a:t>
            </a:r>
            <a:r>
              <a:rPr lang="en-US" sz="1200" b="0" i="1" baseline="-25000" dirty="0">
                <a:solidFill>
                  <a:srgbClr val="222222"/>
                </a:solidFill>
                <a:effectLst/>
                <a:latin typeface="+mn-lt"/>
              </a:rPr>
              <a:t>DNA</a:t>
            </a:r>
            <a:r>
              <a:rPr lang="en-US" sz="1200" b="0" i="0" dirty="0">
                <a:solidFill>
                  <a:srgbClr val="222222"/>
                </a:solidFill>
                <a:effectLst/>
                <a:latin typeface="+mn-lt"/>
              </a:rPr>
              <a:t> + S</a:t>
            </a:r>
            <a:r>
              <a:rPr lang="en-US" sz="1200" b="0" i="1" baseline="-25000" dirty="0">
                <a:solidFill>
                  <a:srgbClr val="222222"/>
                </a:solidFill>
                <a:effectLst/>
                <a:latin typeface="+mn-lt"/>
              </a:rPr>
              <a:t>DNA-AA</a:t>
            </a:r>
            <a:r>
              <a:rPr lang="en-US" sz="1200" b="0" i="1" dirty="0">
                <a:solidFill>
                  <a:srgbClr val="222222"/>
                </a:solidFill>
                <a:effectLst/>
                <a:latin typeface="+mn-lt"/>
              </a:rPr>
              <a:t>)</a:t>
            </a:r>
            <a:r>
              <a:rPr lang="en-US" sz="1200" b="0" i="0" dirty="0">
                <a:solidFill>
                  <a:srgbClr val="222222"/>
                </a:solidFill>
                <a:effectLst/>
                <a:latin typeface="+mn-lt"/>
              </a:rPr>
              <a:t> (S: integrated peak area in mass spectrum)</a:t>
            </a:r>
          </a:p>
          <a:p>
            <a:endParaRPr lang="en-US" sz="1200" dirty="0">
              <a:solidFill>
                <a:srgbClr val="222222"/>
              </a:solidFill>
              <a:latin typeface="+mn-lt"/>
            </a:endParaRPr>
          </a:p>
          <a:p>
            <a:r>
              <a:rPr lang="en-CA" sz="1200" dirty="0">
                <a:latin typeface="+mn-lt"/>
              </a:rPr>
              <a:t>P24 antigen concentration in most clinical scenarios: 0.42-33.3 </a:t>
            </a:r>
            <a:r>
              <a:rPr lang="en-CA" sz="1200" dirty="0" err="1">
                <a:latin typeface="+mn-lt"/>
              </a:rPr>
              <a:t>pM</a:t>
            </a:r>
            <a:endParaRPr lang="en-CA" sz="1200" dirty="0">
              <a:latin typeface="+mn-lt"/>
            </a:endParaRPr>
          </a:p>
        </p:txBody>
      </p:sp>
    </p:spTree>
    <p:extLst>
      <p:ext uri="{BB962C8B-B14F-4D97-AF65-F5344CB8AC3E}">
        <p14:creationId xmlns:p14="http://schemas.microsoft.com/office/powerpoint/2010/main" val="14960798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5B2B84-11E2-81BB-013E-0021BC8C3D09}"/>
              </a:ext>
            </a:extLst>
          </p:cNvPr>
          <p:cNvSpPr>
            <a:spLocks noGrp="1"/>
          </p:cNvSpPr>
          <p:nvPr>
            <p:ph type="title"/>
          </p:nvPr>
        </p:nvSpPr>
        <p:spPr/>
        <p:txBody>
          <a:bodyPr>
            <a:normAutofit/>
          </a:bodyPr>
          <a:lstStyle/>
          <a:p>
            <a:pPr>
              <a:lnSpc>
                <a:spcPct val="90000"/>
              </a:lnSpc>
            </a:pPr>
            <a:r>
              <a:rPr lang="en-US" dirty="0"/>
              <a:t>Optimization of the CAN Assay</a:t>
            </a:r>
          </a:p>
        </p:txBody>
      </p:sp>
      <p:sp>
        <p:nvSpPr>
          <p:cNvPr id="5" name="Slide Number Placeholder 4">
            <a:extLst>
              <a:ext uri="{FF2B5EF4-FFF2-40B4-BE49-F238E27FC236}">
                <a16:creationId xmlns:a16="http://schemas.microsoft.com/office/drawing/2014/main" id="{B2E4B8EF-2134-FF9E-A56F-B32E2C82C894}"/>
              </a:ext>
            </a:extLst>
          </p:cNvPr>
          <p:cNvSpPr>
            <a:spLocks noGrp="1"/>
          </p:cNvSpPr>
          <p:nvPr>
            <p:ph type="sldNum" sz="quarter" idx="12"/>
          </p:nvPr>
        </p:nvSpPr>
        <p:spPr/>
        <p:txBody>
          <a:bodyPr/>
          <a:lstStyle/>
          <a:p>
            <a:r>
              <a:rPr lang="en-US"/>
              <a:t>PAGE  </a:t>
            </a:r>
            <a:fld id="{93005692-73BE-493E-93AB-ECD6027A7652}" type="slidenum">
              <a:rPr lang="en-US" smtClean="0"/>
              <a:pPr/>
              <a:t>23</a:t>
            </a:fld>
            <a:endParaRPr lang="en-US" dirty="0"/>
          </a:p>
        </p:txBody>
      </p:sp>
    </p:spTree>
    <p:extLst>
      <p:ext uri="{BB962C8B-B14F-4D97-AF65-F5344CB8AC3E}">
        <p14:creationId xmlns:p14="http://schemas.microsoft.com/office/powerpoint/2010/main" val="14410241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46AD9D-CA15-CF4A-2FF7-C62E7434FE5D}"/>
              </a:ext>
            </a:extLst>
          </p:cNvPr>
          <p:cNvSpPr>
            <a:spLocks noGrp="1"/>
          </p:cNvSpPr>
          <p:nvPr>
            <p:ph type="title"/>
          </p:nvPr>
        </p:nvSpPr>
        <p:spPr>
          <a:xfrm>
            <a:off x="194913" y="325582"/>
            <a:ext cx="8677297" cy="671945"/>
          </a:xfrm>
        </p:spPr>
        <p:txBody>
          <a:bodyPr anchor="ctr">
            <a:normAutofit/>
          </a:bodyPr>
          <a:lstStyle/>
          <a:p>
            <a:r>
              <a:rPr lang="en-CA" dirty="0"/>
              <a:t>Compare Different Sandwich Structures</a:t>
            </a:r>
          </a:p>
        </p:txBody>
      </p:sp>
      <p:pic>
        <p:nvPicPr>
          <p:cNvPr id="6" name="Picture 5">
            <a:extLst>
              <a:ext uri="{FF2B5EF4-FFF2-40B4-BE49-F238E27FC236}">
                <a16:creationId xmlns:a16="http://schemas.microsoft.com/office/drawing/2014/main" id="{61A94981-985E-0FB1-774D-7AB8A2B9A3ED}"/>
              </a:ext>
            </a:extLst>
          </p:cNvPr>
          <p:cNvPicPr>
            <a:picLocks noChangeAspect="1"/>
          </p:cNvPicPr>
          <p:nvPr/>
        </p:nvPicPr>
        <p:blipFill>
          <a:blip r:embed="rId3"/>
          <a:stretch>
            <a:fillRect/>
          </a:stretch>
        </p:blipFill>
        <p:spPr>
          <a:xfrm>
            <a:off x="2089349" y="1059873"/>
            <a:ext cx="4888422" cy="3446338"/>
          </a:xfrm>
          <a:prstGeom prst="rect">
            <a:avLst/>
          </a:prstGeom>
          <a:noFill/>
        </p:spPr>
      </p:pic>
      <p:sp>
        <p:nvSpPr>
          <p:cNvPr id="4" name="Slide Number Placeholder 3">
            <a:extLst>
              <a:ext uri="{FF2B5EF4-FFF2-40B4-BE49-F238E27FC236}">
                <a16:creationId xmlns:a16="http://schemas.microsoft.com/office/drawing/2014/main" id="{A0F781E8-CA35-5EBF-361B-AAB15426058F}"/>
              </a:ext>
            </a:extLst>
          </p:cNvPr>
          <p:cNvSpPr>
            <a:spLocks noGrp="1"/>
          </p:cNvSpPr>
          <p:nvPr>
            <p:ph type="sldNum" sz="quarter" idx="12"/>
          </p:nvPr>
        </p:nvSpPr>
        <p:spPr>
          <a:xfrm>
            <a:off x="4191000" y="4751482"/>
            <a:ext cx="762000" cy="187753"/>
          </a:xfrm>
        </p:spPr>
        <p:txBody>
          <a:bodyPr anchor="ctr">
            <a:normAutofit/>
          </a:bodyPr>
          <a:lstStyle/>
          <a:p>
            <a:pPr>
              <a:lnSpc>
                <a:spcPct val="90000"/>
              </a:lnSpc>
              <a:spcAft>
                <a:spcPts val="600"/>
              </a:spcAft>
            </a:pPr>
            <a:r>
              <a:rPr lang="en-US" sz="700"/>
              <a:t>PAGE  </a:t>
            </a:r>
            <a:fld id="{93005692-73BE-493E-93AB-ECD6027A7652}" type="slidenum">
              <a:rPr lang="en-US" sz="700" smtClean="0"/>
              <a:pPr>
                <a:lnSpc>
                  <a:spcPct val="90000"/>
                </a:lnSpc>
                <a:spcAft>
                  <a:spcPts val="600"/>
                </a:spcAft>
              </a:pPr>
              <a:t>24</a:t>
            </a:fld>
            <a:endParaRPr lang="en-US" sz="700"/>
          </a:p>
        </p:txBody>
      </p:sp>
    </p:spTree>
    <p:extLst>
      <p:ext uri="{BB962C8B-B14F-4D97-AF65-F5344CB8AC3E}">
        <p14:creationId xmlns:p14="http://schemas.microsoft.com/office/powerpoint/2010/main" val="7058438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CDA83F-FC00-EA99-D4FE-93574A73955B}"/>
              </a:ext>
            </a:extLst>
          </p:cNvPr>
          <p:cNvSpPr>
            <a:spLocks noGrp="1"/>
          </p:cNvSpPr>
          <p:nvPr>
            <p:ph type="title"/>
          </p:nvPr>
        </p:nvSpPr>
        <p:spPr>
          <a:xfrm>
            <a:off x="194913" y="325582"/>
            <a:ext cx="8677297" cy="671945"/>
          </a:xfrm>
        </p:spPr>
        <p:txBody>
          <a:bodyPr anchor="ctr">
            <a:normAutofit/>
          </a:bodyPr>
          <a:lstStyle/>
          <a:p>
            <a:r>
              <a:rPr lang="en-CA" dirty="0"/>
              <a:t>Calibration Curve</a:t>
            </a:r>
          </a:p>
        </p:txBody>
      </p:sp>
      <p:pic>
        <p:nvPicPr>
          <p:cNvPr id="6" name="Picture 5">
            <a:extLst>
              <a:ext uri="{FF2B5EF4-FFF2-40B4-BE49-F238E27FC236}">
                <a16:creationId xmlns:a16="http://schemas.microsoft.com/office/drawing/2014/main" id="{7AC53910-E25A-BA83-91CC-0BC4B689D884}"/>
              </a:ext>
            </a:extLst>
          </p:cNvPr>
          <p:cNvPicPr>
            <a:picLocks noChangeAspect="1"/>
          </p:cNvPicPr>
          <p:nvPr/>
        </p:nvPicPr>
        <p:blipFill>
          <a:blip r:embed="rId3"/>
          <a:stretch>
            <a:fillRect/>
          </a:stretch>
        </p:blipFill>
        <p:spPr>
          <a:xfrm>
            <a:off x="2148551" y="1059873"/>
            <a:ext cx="4770018" cy="3446338"/>
          </a:xfrm>
          <a:prstGeom prst="rect">
            <a:avLst/>
          </a:prstGeom>
          <a:noFill/>
        </p:spPr>
      </p:pic>
      <p:sp>
        <p:nvSpPr>
          <p:cNvPr id="4" name="Slide Number Placeholder 3">
            <a:extLst>
              <a:ext uri="{FF2B5EF4-FFF2-40B4-BE49-F238E27FC236}">
                <a16:creationId xmlns:a16="http://schemas.microsoft.com/office/drawing/2014/main" id="{22B3B615-3085-4F21-9761-058AA97411C0}"/>
              </a:ext>
            </a:extLst>
          </p:cNvPr>
          <p:cNvSpPr>
            <a:spLocks noGrp="1"/>
          </p:cNvSpPr>
          <p:nvPr>
            <p:ph type="sldNum" sz="quarter" idx="12"/>
          </p:nvPr>
        </p:nvSpPr>
        <p:spPr>
          <a:xfrm>
            <a:off x="4191000" y="4751482"/>
            <a:ext cx="762000" cy="187753"/>
          </a:xfrm>
        </p:spPr>
        <p:txBody>
          <a:bodyPr anchor="ctr">
            <a:normAutofit/>
          </a:bodyPr>
          <a:lstStyle/>
          <a:p>
            <a:pPr>
              <a:lnSpc>
                <a:spcPct val="90000"/>
              </a:lnSpc>
              <a:spcAft>
                <a:spcPts val="600"/>
              </a:spcAft>
            </a:pPr>
            <a:r>
              <a:rPr lang="en-US" sz="700"/>
              <a:t>PAGE  </a:t>
            </a:r>
            <a:fld id="{93005692-73BE-493E-93AB-ECD6027A7652}" type="slidenum">
              <a:rPr lang="en-US" sz="700" smtClean="0"/>
              <a:pPr>
                <a:lnSpc>
                  <a:spcPct val="90000"/>
                </a:lnSpc>
                <a:spcAft>
                  <a:spcPts val="600"/>
                </a:spcAft>
              </a:pPr>
              <a:t>25</a:t>
            </a:fld>
            <a:endParaRPr lang="en-US" sz="700"/>
          </a:p>
        </p:txBody>
      </p:sp>
      <p:sp>
        <p:nvSpPr>
          <p:cNvPr id="3" name="TextBox 2">
            <a:extLst>
              <a:ext uri="{FF2B5EF4-FFF2-40B4-BE49-F238E27FC236}">
                <a16:creationId xmlns:a16="http://schemas.microsoft.com/office/drawing/2014/main" id="{411525CA-E619-4666-BAC2-B7B3AB8F7119}"/>
              </a:ext>
            </a:extLst>
          </p:cNvPr>
          <p:cNvSpPr txBox="1"/>
          <p:nvPr/>
        </p:nvSpPr>
        <p:spPr>
          <a:xfrm>
            <a:off x="94090" y="4259515"/>
            <a:ext cx="7437120" cy="738664"/>
          </a:xfrm>
          <a:prstGeom prst="rect">
            <a:avLst/>
          </a:prstGeom>
          <a:noFill/>
        </p:spPr>
        <p:txBody>
          <a:bodyPr wrap="square" rtlCol="0">
            <a:spAutoFit/>
          </a:bodyPr>
          <a:lstStyle/>
          <a:p>
            <a:r>
              <a:rPr lang="en-US" b="0" i="0" dirty="0">
                <a:solidFill>
                  <a:srgbClr val="222222"/>
                </a:solidFill>
                <a:effectLst/>
                <a:latin typeface="Arial" panose="020B0604020202020204" pitchFamily="34" charset="0"/>
                <a:cs typeface="Arial" panose="020B0604020202020204" pitchFamily="34" charset="0"/>
              </a:rPr>
              <a:t>Further evaluation of LOD following EP17 protocol</a:t>
            </a:r>
          </a:p>
          <a:p>
            <a:r>
              <a:rPr lang="en-US" b="0" i="0" dirty="0">
                <a:solidFill>
                  <a:srgbClr val="222222"/>
                </a:solidFill>
                <a:effectLst/>
                <a:latin typeface="Arial" panose="020B0604020202020204" pitchFamily="34" charset="0"/>
                <a:cs typeface="Arial" panose="020B0604020202020204" pitchFamily="34" charset="0"/>
              </a:rPr>
              <a:t>LOB = </a:t>
            </a:r>
            <a:r>
              <a:rPr lang="en-US" b="0" i="0" dirty="0" err="1">
                <a:solidFill>
                  <a:srgbClr val="222222"/>
                </a:solidFill>
                <a:effectLst/>
                <a:latin typeface="Arial" panose="020B0604020202020204" pitchFamily="34" charset="0"/>
                <a:cs typeface="Arial" panose="020B0604020202020204" pitchFamily="34" charset="0"/>
              </a:rPr>
              <a:t>mean</a:t>
            </a:r>
            <a:r>
              <a:rPr lang="en-US" b="0" i="0" baseline="-25000" dirty="0" err="1">
                <a:solidFill>
                  <a:srgbClr val="222222"/>
                </a:solidFill>
                <a:effectLst/>
                <a:latin typeface="Arial" panose="020B0604020202020204" pitchFamily="34" charset="0"/>
                <a:cs typeface="Arial" panose="020B0604020202020204" pitchFamily="34" charset="0"/>
              </a:rPr>
              <a:t>blank</a:t>
            </a:r>
            <a:r>
              <a:rPr lang="en-US" b="0" i="0" dirty="0">
                <a:solidFill>
                  <a:srgbClr val="222222"/>
                </a:solidFill>
                <a:effectLst/>
                <a:latin typeface="Arial" panose="020B0604020202020204" pitchFamily="34" charset="0"/>
                <a:cs typeface="Arial" panose="020B0604020202020204" pitchFamily="34" charset="0"/>
              </a:rPr>
              <a:t> + 1.645(</a:t>
            </a:r>
            <a:r>
              <a:rPr lang="en-US" b="0" i="0" dirty="0" err="1">
                <a:solidFill>
                  <a:srgbClr val="222222"/>
                </a:solidFill>
                <a:effectLst/>
                <a:latin typeface="Arial" panose="020B0604020202020204" pitchFamily="34" charset="0"/>
                <a:cs typeface="Arial" panose="020B0604020202020204" pitchFamily="34" charset="0"/>
              </a:rPr>
              <a:t>SD</a:t>
            </a:r>
            <a:r>
              <a:rPr lang="en-US" b="0" i="0" baseline="-25000" dirty="0" err="1">
                <a:solidFill>
                  <a:srgbClr val="222222"/>
                </a:solidFill>
                <a:effectLst/>
                <a:latin typeface="Arial" panose="020B0604020202020204" pitchFamily="34" charset="0"/>
                <a:cs typeface="Arial" panose="020B0604020202020204" pitchFamily="34" charset="0"/>
              </a:rPr>
              <a:t>blank</a:t>
            </a:r>
            <a:r>
              <a:rPr lang="en-US" b="0" i="0" dirty="0">
                <a:solidFill>
                  <a:srgbClr val="222222"/>
                </a:solidFill>
                <a:effectLst/>
                <a:latin typeface="Arial" panose="020B0604020202020204" pitchFamily="34" charset="0"/>
                <a:cs typeface="Arial" panose="020B0604020202020204" pitchFamily="34" charset="0"/>
              </a:rPr>
              <a:t>), LOD = LOB + 1.645(</a:t>
            </a:r>
            <a:r>
              <a:rPr lang="en-US" b="0" i="0" dirty="0" err="1">
                <a:solidFill>
                  <a:srgbClr val="222222"/>
                </a:solidFill>
                <a:effectLst/>
                <a:latin typeface="Arial" panose="020B0604020202020204" pitchFamily="34" charset="0"/>
                <a:cs typeface="Arial" panose="020B0604020202020204" pitchFamily="34" charset="0"/>
              </a:rPr>
              <a:t>SD</a:t>
            </a:r>
            <a:r>
              <a:rPr lang="en-US" b="0" i="0" baseline="-25000" dirty="0" err="1">
                <a:solidFill>
                  <a:srgbClr val="222222"/>
                </a:solidFill>
                <a:effectLst/>
                <a:latin typeface="Arial" panose="020B0604020202020204" pitchFamily="34" charset="0"/>
                <a:cs typeface="Arial" panose="020B0604020202020204" pitchFamily="34" charset="0"/>
              </a:rPr>
              <a:t>low</a:t>
            </a:r>
            <a:r>
              <a:rPr lang="en-US" b="0" i="0" baseline="-25000" dirty="0">
                <a:solidFill>
                  <a:srgbClr val="222222"/>
                </a:solidFill>
                <a:effectLst/>
                <a:latin typeface="Arial" panose="020B0604020202020204" pitchFamily="34" charset="0"/>
                <a:cs typeface="Arial" panose="020B0604020202020204" pitchFamily="34" charset="0"/>
              </a:rPr>
              <a:t> concentration sample</a:t>
            </a:r>
            <a:r>
              <a:rPr lang="en-US" b="0" i="0" dirty="0">
                <a:solidFill>
                  <a:srgbClr val="222222"/>
                </a:solidFill>
                <a:effectLst/>
                <a:latin typeface="Arial" panose="020B0604020202020204" pitchFamily="34" charset="0"/>
                <a:cs typeface="Arial" panose="020B0604020202020204" pitchFamily="34" charset="0"/>
              </a:rPr>
              <a:t>)</a:t>
            </a:r>
          </a:p>
          <a:p>
            <a:r>
              <a:rPr lang="en-US" dirty="0">
                <a:solidFill>
                  <a:srgbClr val="222222"/>
                </a:solidFill>
                <a:latin typeface="Arial" panose="020B0604020202020204" pitchFamily="34" charset="0"/>
                <a:cs typeface="Arial" panose="020B0604020202020204" pitchFamily="34" charset="0"/>
              </a:rPr>
              <a:t>Calculated LOD = 18.3 </a:t>
            </a:r>
            <a:r>
              <a:rPr lang="en-US" dirty="0" err="1">
                <a:solidFill>
                  <a:srgbClr val="222222"/>
                </a:solidFill>
                <a:latin typeface="Arial" panose="020B0604020202020204" pitchFamily="34" charset="0"/>
                <a:cs typeface="Arial" panose="020B0604020202020204" pitchFamily="34" charset="0"/>
              </a:rPr>
              <a:t>fM</a:t>
            </a:r>
            <a:r>
              <a:rPr lang="en-US" dirty="0">
                <a:solidFill>
                  <a:srgbClr val="222222"/>
                </a:solidFill>
                <a:latin typeface="Arial" panose="020B0604020202020204" pitchFamily="34" charset="0"/>
                <a:cs typeface="Arial" panose="020B0604020202020204" pitchFamily="34" charset="0"/>
              </a:rPr>
              <a:t> (0.44pg/mL)</a:t>
            </a:r>
            <a:endParaRPr lang="en-CA"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280331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5B2B84-11E2-81BB-013E-0021BC8C3D09}"/>
              </a:ext>
            </a:extLst>
          </p:cNvPr>
          <p:cNvSpPr>
            <a:spLocks noGrp="1"/>
          </p:cNvSpPr>
          <p:nvPr>
            <p:ph type="title"/>
          </p:nvPr>
        </p:nvSpPr>
        <p:spPr/>
        <p:txBody>
          <a:bodyPr>
            <a:normAutofit fontScale="90000"/>
          </a:bodyPr>
          <a:lstStyle/>
          <a:p>
            <a:pPr>
              <a:lnSpc>
                <a:spcPct val="90000"/>
              </a:lnSpc>
            </a:pPr>
            <a:r>
              <a:rPr lang="en-CA" dirty="0"/>
              <a:t>Analytical Performance Benchmarking</a:t>
            </a:r>
          </a:p>
        </p:txBody>
      </p:sp>
      <p:sp>
        <p:nvSpPr>
          <p:cNvPr id="5" name="Slide Number Placeholder 4">
            <a:extLst>
              <a:ext uri="{FF2B5EF4-FFF2-40B4-BE49-F238E27FC236}">
                <a16:creationId xmlns:a16="http://schemas.microsoft.com/office/drawing/2014/main" id="{B2E4B8EF-2134-FF9E-A56F-B32E2C82C894}"/>
              </a:ext>
            </a:extLst>
          </p:cNvPr>
          <p:cNvSpPr>
            <a:spLocks noGrp="1"/>
          </p:cNvSpPr>
          <p:nvPr>
            <p:ph type="sldNum" sz="quarter" idx="12"/>
          </p:nvPr>
        </p:nvSpPr>
        <p:spPr/>
        <p:txBody>
          <a:bodyPr/>
          <a:lstStyle/>
          <a:p>
            <a:r>
              <a:rPr lang="en-US"/>
              <a:t>PAGE  </a:t>
            </a:r>
            <a:fld id="{93005692-73BE-493E-93AB-ECD6027A7652}" type="slidenum">
              <a:rPr lang="en-US" smtClean="0"/>
              <a:pPr/>
              <a:t>26</a:t>
            </a:fld>
            <a:endParaRPr lang="en-US" dirty="0"/>
          </a:p>
        </p:txBody>
      </p:sp>
    </p:spTree>
    <p:extLst>
      <p:ext uri="{BB962C8B-B14F-4D97-AF65-F5344CB8AC3E}">
        <p14:creationId xmlns:p14="http://schemas.microsoft.com/office/powerpoint/2010/main" val="11948623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25B0F2A5-9BBE-12A0-48E7-81FDF9FA6513}"/>
              </a:ext>
            </a:extLst>
          </p:cNvPr>
          <p:cNvSpPr>
            <a:spLocks noGrp="1"/>
          </p:cNvSpPr>
          <p:nvPr>
            <p:ph type="title"/>
          </p:nvPr>
        </p:nvSpPr>
        <p:spPr>
          <a:xfrm>
            <a:off x="194913" y="325582"/>
            <a:ext cx="8677297" cy="671945"/>
          </a:xfrm>
        </p:spPr>
        <p:txBody>
          <a:bodyPr/>
          <a:lstStyle/>
          <a:p>
            <a:r>
              <a:rPr lang="en-US" dirty="0"/>
              <a:t>Comparing the CAN Assay to Other Immunoassays</a:t>
            </a:r>
          </a:p>
        </p:txBody>
      </p:sp>
      <p:pic>
        <p:nvPicPr>
          <p:cNvPr id="6" name="Picture 5">
            <a:extLst>
              <a:ext uri="{FF2B5EF4-FFF2-40B4-BE49-F238E27FC236}">
                <a16:creationId xmlns:a16="http://schemas.microsoft.com/office/drawing/2014/main" id="{5327C7B0-AB49-F65C-4613-B82BAAB1BCEE}"/>
              </a:ext>
            </a:extLst>
          </p:cNvPr>
          <p:cNvPicPr>
            <a:picLocks noChangeAspect="1"/>
          </p:cNvPicPr>
          <p:nvPr/>
        </p:nvPicPr>
        <p:blipFill>
          <a:blip r:embed="rId3"/>
          <a:stretch>
            <a:fillRect/>
          </a:stretch>
        </p:blipFill>
        <p:spPr>
          <a:xfrm>
            <a:off x="1470149" y="1059873"/>
            <a:ext cx="6126823" cy="3446338"/>
          </a:xfrm>
          <a:prstGeom prst="rect">
            <a:avLst/>
          </a:prstGeom>
          <a:noFill/>
        </p:spPr>
      </p:pic>
      <p:sp>
        <p:nvSpPr>
          <p:cNvPr id="4" name="Slide Number Placeholder 3">
            <a:extLst>
              <a:ext uri="{FF2B5EF4-FFF2-40B4-BE49-F238E27FC236}">
                <a16:creationId xmlns:a16="http://schemas.microsoft.com/office/drawing/2014/main" id="{A0F781E8-CA35-5EBF-361B-AAB15426058F}"/>
              </a:ext>
            </a:extLst>
          </p:cNvPr>
          <p:cNvSpPr>
            <a:spLocks noGrp="1"/>
          </p:cNvSpPr>
          <p:nvPr>
            <p:ph type="sldNum" sz="quarter" idx="12"/>
          </p:nvPr>
        </p:nvSpPr>
        <p:spPr>
          <a:xfrm>
            <a:off x="4191000" y="4751482"/>
            <a:ext cx="762000" cy="187753"/>
          </a:xfrm>
        </p:spPr>
        <p:txBody>
          <a:bodyPr anchor="ctr">
            <a:normAutofit/>
          </a:bodyPr>
          <a:lstStyle/>
          <a:p>
            <a:pPr>
              <a:lnSpc>
                <a:spcPct val="90000"/>
              </a:lnSpc>
              <a:spcAft>
                <a:spcPts val="600"/>
              </a:spcAft>
            </a:pPr>
            <a:r>
              <a:rPr lang="en-US" sz="700"/>
              <a:t>PAGE  </a:t>
            </a:r>
            <a:fld id="{93005692-73BE-493E-93AB-ECD6027A7652}" type="slidenum">
              <a:rPr lang="en-US" sz="700" smtClean="0"/>
              <a:pPr>
                <a:lnSpc>
                  <a:spcPct val="90000"/>
                </a:lnSpc>
                <a:spcAft>
                  <a:spcPts val="600"/>
                </a:spcAft>
              </a:pPr>
              <a:t>27</a:t>
            </a:fld>
            <a:endParaRPr lang="en-US" sz="700"/>
          </a:p>
        </p:txBody>
      </p:sp>
    </p:spTree>
    <p:extLst>
      <p:ext uri="{BB962C8B-B14F-4D97-AF65-F5344CB8AC3E}">
        <p14:creationId xmlns:p14="http://schemas.microsoft.com/office/powerpoint/2010/main" val="2291543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5B2B84-11E2-81BB-013E-0021BC8C3D09}"/>
              </a:ext>
            </a:extLst>
          </p:cNvPr>
          <p:cNvSpPr>
            <a:spLocks noGrp="1"/>
          </p:cNvSpPr>
          <p:nvPr>
            <p:ph type="title"/>
          </p:nvPr>
        </p:nvSpPr>
        <p:spPr/>
        <p:txBody>
          <a:bodyPr>
            <a:normAutofit fontScale="90000"/>
          </a:bodyPr>
          <a:lstStyle/>
          <a:p>
            <a:pPr>
              <a:lnSpc>
                <a:spcPct val="90000"/>
              </a:lnSpc>
            </a:pPr>
            <a:r>
              <a:rPr lang="en-US" dirty="0"/>
              <a:t>CAN Assay Clinical Validation in a Pilot Cohort</a:t>
            </a:r>
            <a:endParaRPr lang="en-CA" dirty="0"/>
          </a:p>
        </p:txBody>
      </p:sp>
      <p:sp>
        <p:nvSpPr>
          <p:cNvPr id="5" name="Slide Number Placeholder 4">
            <a:extLst>
              <a:ext uri="{FF2B5EF4-FFF2-40B4-BE49-F238E27FC236}">
                <a16:creationId xmlns:a16="http://schemas.microsoft.com/office/drawing/2014/main" id="{B2E4B8EF-2134-FF9E-A56F-B32E2C82C894}"/>
              </a:ext>
            </a:extLst>
          </p:cNvPr>
          <p:cNvSpPr>
            <a:spLocks noGrp="1"/>
          </p:cNvSpPr>
          <p:nvPr>
            <p:ph type="sldNum" sz="quarter" idx="12"/>
          </p:nvPr>
        </p:nvSpPr>
        <p:spPr/>
        <p:txBody>
          <a:bodyPr/>
          <a:lstStyle/>
          <a:p>
            <a:r>
              <a:rPr lang="en-US"/>
              <a:t>PAGE  </a:t>
            </a:r>
            <a:fld id="{93005692-73BE-493E-93AB-ECD6027A7652}" type="slidenum">
              <a:rPr lang="en-US" smtClean="0"/>
              <a:pPr/>
              <a:t>28</a:t>
            </a:fld>
            <a:endParaRPr lang="en-US" dirty="0"/>
          </a:p>
        </p:txBody>
      </p:sp>
    </p:spTree>
    <p:extLst>
      <p:ext uri="{BB962C8B-B14F-4D97-AF65-F5344CB8AC3E}">
        <p14:creationId xmlns:p14="http://schemas.microsoft.com/office/powerpoint/2010/main" val="34555418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46AD9D-CA15-CF4A-2FF7-C62E7434FE5D}"/>
              </a:ext>
            </a:extLst>
          </p:cNvPr>
          <p:cNvSpPr>
            <a:spLocks noGrp="1"/>
          </p:cNvSpPr>
          <p:nvPr>
            <p:ph type="title"/>
          </p:nvPr>
        </p:nvSpPr>
        <p:spPr>
          <a:xfrm>
            <a:off x="194913" y="325582"/>
            <a:ext cx="8677297" cy="671945"/>
          </a:xfrm>
        </p:spPr>
        <p:txBody>
          <a:bodyPr anchor="ctr">
            <a:normAutofit/>
          </a:bodyPr>
          <a:lstStyle/>
          <a:p>
            <a:r>
              <a:rPr lang="en-CA" dirty="0"/>
              <a:t>Clinical Testing</a:t>
            </a:r>
          </a:p>
        </p:txBody>
      </p:sp>
      <p:pic>
        <p:nvPicPr>
          <p:cNvPr id="6" name="Picture 5">
            <a:extLst>
              <a:ext uri="{FF2B5EF4-FFF2-40B4-BE49-F238E27FC236}">
                <a16:creationId xmlns:a16="http://schemas.microsoft.com/office/drawing/2014/main" id="{3C5774BF-D24F-ACE4-16E1-A48E1D802017}"/>
              </a:ext>
            </a:extLst>
          </p:cNvPr>
          <p:cNvPicPr>
            <a:picLocks noChangeAspect="1"/>
          </p:cNvPicPr>
          <p:nvPr/>
        </p:nvPicPr>
        <p:blipFill>
          <a:blip r:embed="rId3"/>
          <a:stretch>
            <a:fillRect/>
          </a:stretch>
        </p:blipFill>
        <p:spPr>
          <a:xfrm>
            <a:off x="194912" y="1210282"/>
            <a:ext cx="8677297" cy="3145520"/>
          </a:xfrm>
          <a:prstGeom prst="rect">
            <a:avLst/>
          </a:prstGeom>
          <a:noFill/>
        </p:spPr>
      </p:pic>
      <p:sp>
        <p:nvSpPr>
          <p:cNvPr id="4" name="Slide Number Placeholder 3">
            <a:extLst>
              <a:ext uri="{FF2B5EF4-FFF2-40B4-BE49-F238E27FC236}">
                <a16:creationId xmlns:a16="http://schemas.microsoft.com/office/drawing/2014/main" id="{A0F781E8-CA35-5EBF-361B-AAB15426058F}"/>
              </a:ext>
            </a:extLst>
          </p:cNvPr>
          <p:cNvSpPr>
            <a:spLocks noGrp="1"/>
          </p:cNvSpPr>
          <p:nvPr>
            <p:ph type="sldNum" sz="quarter" idx="12"/>
          </p:nvPr>
        </p:nvSpPr>
        <p:spPr>
          <a:xfrm>
            <a:off x="4191000" y="4751482"/>
            <a:ext cx="762000" cy="187753"/>
          </a:xfrm>
        </p:spPr>
        <p:txBody>
          <a:bodyPr anchor="ctr">
            <a:normAutofit/>
          </a:bodyPr>
          <a:lstStyle/>
          <a:p>
            <a:pPr>
              <a:lnSpc>
                <a:spcPct val="90000"/>
              </a:lnSpc>
              <a:spcAft>
                <a:spcPts val="600"/>
              </a:spcAft>
            </a:pPr>
            <a:r>
              <a:rPr lang="en-US" sz="700"/>
              <a:t>PAGE  </a:t>
            </a:r>
            <a:fld id="{93005692-73BE-493E-93AB-ECD6027A7652}" type="slidenum">
              <a:rPr lang="en-US" sz="700" smtClean="0"/>
              <a:pPr>
                <a:lnSpc>
                  <a:spcPct val="90000"/>
                </a:lnSpc>
                <a:spcAft>
                  <a:spcPts val="600"/>
                </a:spcAft>
              </a:pPr>
              <a:t>29</a:t>
            </a:fld>
            <a:endParaRPr lang="en-US" sz="700"/>
          </a:p>
        </p:txBody>
      </p:sp>
    </p:spTree>
    <p:extLst>
      <p:ext uri="{BB962C8B-B14F-4D97-AF65-F5344CB8AC3E}">
        <p14:creationId xmlns:p14="http://schemas.microsoft.com/office/powerpoint/2010/main" val="22285257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86B3F58-4CF3-0E4B-8D71-543869A8B5A2}"/>
              </a:ext>
            </a:extLst>
          </p:cNvPr>
          <p:cNvSpPr>
            <a:spLocks noGrp="1"/>
          </p:cNvSpPr>
          <p:nvPr>
            <p:ph type="title"/>
          </p:nvPr>
        </p:nvSpPr>
        <p:spPr/>
        <p:txBody>
          <a:bodyPr/>
          <a:lstStyle/>
          <a:p>
            <a:r>
              <a:rPr lang="en-CA" dirty="0"/>
              <a:t>Background</a:t>
            </a:r>
          </a:p>
        </p:txBody>
      </p:sp>
      <p:sp>
        <p:nvSpPr>
          <p:cNvPr id="5" name="Slide Number Placeholder 4">
            <a:extLst>
              <a:ext uri="{FF2B5EF4-FFF2-40B4-BE49-F238E27FC236}">
                <a16:creationId xmlns:a16="http://schemas.microsoft.com/office/drawing/2014/main" id="{9399A792-938C-C7B2-8B95-49F3A3C35C44}"/>
              </a:ext>
            </a:extLst>
          </p:cNvPr>
          <p:cNvSpPr>
            <a:spLocks noGrp="1"/>
          </p:cNvSpPr>
          <p:nvPr>
            <p:ph type="sldNum" sz="quarter" idx="12"/>
          </p:nvPr>
        </p:nvSpPr>
        <p:spPr/>
        <p:txBody>
          <a:bodyPr/>
          <a:lstStyle/>
          <a:p>
            <a:r>
              <a:rPr lang="en-US"/>
              <a:t>PAGE  </a:t>
            </a:r>
            <a:fld id="{93005692-73BE-493E-93AB-ECD6027A7652}" type="slidenum">
              <a:rPr lang="en-US" smtClean="0"/>
              <a:pPr/>
              <a:t>3</a:t>
            </a:fld>
            <a:endParaRPr lang="en-US" dirty="0"/>
          </a:p>
        </p:txBody>
      </p:sp>
    </p:spTree>
    <p:extLst>
      <p:ext uri="{BB962C8B-B14F-4D97-AF65-F5344CB8AC3E}">
        <p14:creationId xmlns:p14="http://schemas.microsoft.com/office/powerpoint/2010/main" val="26659099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BD4BBF-383C-D349-056C-D621147028F4}"/>
              </a:ext>
            </a:extLst>
          </p:cNvPr>
          <p:cNvSpPr>
            <a:spLocks noGrp="1"/>
          </p:cNvSpPr>
          <p:nvPr>
            <p:ph type="title"/>
          </p:nvPr>
        </p:nvSpPr>
        <p:spPr/>
        <p:txBody>
          <a:bodyPr/>
          <a:lstStyle/>
          <a:p>
            <a:r>
              <a:rPr lang="en-CA" dirty="0"/>
              <a:t>CAN Assay Results</a:t>
            </a:r>
          </a:p>
        </p:txBody>
      </p:sp>
      <p:sp>
        <p:nvSpPr>
          <p:cNvPr id="4" name="Slide Number Placeholder 3">
            <a:extLst>
              <a:ext uri="{FF2B5EF4-FFF2-40B4-BE49-F238E27FC236}">
                <a16:creationId xmlns:a16="http://schemas.microsoft.com/office/drawing/2014/main" id="{DC4891AA-C257-688B-A607-BBA6F02F7B2C}"/>
              </a:ext>
            </a:extLst>
          </p:cNvPr>
          <p:cNvSpPr>
            <a:spLocks noGrp="1"/>
          </p:cNvSpPr>
          <p:nvPr>
            <p:ph type="sldNum" sz="quarter" idx="12"/>
          </p:nvPr>
        </p:nvSpPr>
        <p:spPr/>
        <p:txBody>
          <a:bodyPr/>
          <a:lstStyle/>
          <a:p>
            <a:r>
              <a:rPr lang="en-US"/>
              <a:t>PAGE  </a:t>
            </a:r>
            <a:fld id="{93005692-73BE-493E-93AB-ECD6027A7652}" type="slidenum">
              <a:rPr lang="en-US" smtClean="0"/>
              <a:pPr/>
              <a:t>30</a:t>
            </a:fld>
            <a:endParaRPr lang="en-US" dirty="0"/>
          </a:p>
        </p:txBody>
      </p:sp>
      <p:pic>
        <p:nvPicPr>
          <p:cNvPr id="5" name="Content Placeholder 5" descr="Chart, bar chart&#10;&#10;Description automatically generated">
            <a:extLst>
              <a:ext uri="{FF2B5EF4-FFF2-40B4-BE49-F238E27FC236}">
                <a16:creationId xmlns:a16="http://schemas.microsoft.com/office/drawing/2014/main" id="{01A05540-D6C4-7C1F-E0FB-2648D2D9D5DC}"/>
              </a:ext>
            </a:extLst>
          </p:cNvPr>
          <p:cNvPicPr>
            <a:picLocks noChangeAspect="1"/>
          </p:cNvPicPr>
          <p:nvPr/>
        </p:nvPicPr>
        <p:blipFill>
          <a:blip r:embed="rId3"/>
          <a:stretch>
            <a:fillRect/>
          </a:stretch>
        </p:blipFill>
        <p:spPr>
          <a:xfrm rot="5400000">
            <a:off x="2732928" y="-1036002"/>
            <a:ext cx="4105753" cy="8172813"/>
          </a:xfrm>
          <a:prstGeom prst="rect">
            <a:avLst/>
          </a:prstGeom>
        </p:spPr>
      </p:pic>
    </p:spTree>
    <p:extLst>
      <p:ext uri="{BB962C8B-B14F-4D97-AF65-F5344CB8AC3E}">
        <p14:creationId xmlns:p14="http://schemas.microsoft.com/office/powerpoint/2010/main" val="22459505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64DADDDD-2F0B-0F52-6B8F-916DCD92BE7D}"/>
              </a:ext>
            </a:extLst>
          </p:cNvPr>
          <p:cNvPicPr>
            <a:picLocks noChangeAspect="1"/>
          </p:cNvPicPr>
          <p:nvPr/>
        </p:nvPicPr>
        <p:blipFill>
          <a:blip r:embed="rId3"/>
          <a:stretch>
            <a:fillRect/>
          </a:stretch>
        </p:blipFill>
        <p:spPr>
          <a:xfrm>
            <a:off x="488271" y="3427185"/>
            <a:ext cx="3258512" cy="1716315"/>
          </a:xfrm>
          <a:prstGeom prst="rect">
            <a:avLst/>
          </a:prstGeom>
        </p:spPr>
      </p:pic>
      <p:sp>
        <p:nvSpPr>
          <p:cNvPr id="11" name="Title 1">
            <a:extLst>
              <a:ext uri="{FF2B5EF4-FFF2-40B4-BE49-F238E27FC236}">
                <a16:creationId xmlns:a16="http://schemas.microsoft.com/office/drawing/2014/main" id="{ABE45CA9-5BBF-80C2-C990-6D181DBAA59B}"/>
              </a:ext>
            </a:extLst>
          </p:cNvPr>
          <p:cNvSpPr>
            <a:spLocks noGrp="1"/>
          </p:cNvSpPr>
          <p:nvPr>
            <p:ph type="title"/>
          </p:nvPr>
        </p:nvSpPr>
        <p:spPr>
          <a:xfrm>
            <a:off x="194913" y="325582"/>
            <a:ext cx="8677297" cy="671945"/>
          </a:xfrm>
        </p:spPr>
        <p:txBody>
          <a:bodyPr/>
          <a:lstStyle/>
          <a:p>
            <a:r>
              <a:rPr lang="en-US" dirty="0"/>
              <a:t>Statistical Analysis on Test Results</a:t>
            </a:r>
          </a:p>
        </p:txBody>
      </p:sp>
      <p:pic>
        <p:nvPicPr>
          <p:cNvPr id="6" name="Picture 5">
            <a:extLst>
              <a:ext uri="{FF2B5EF4-FFF2-40B4-BE49-F238E27FC236}">
                <a16:creationId xmlns:a16="http://schemas.microsoft.com/office/drawing/2014/main" id="{AAD0CF8F-3F96-CB7F-B2BF-0426B1FEB774}"/>
              </a:ext>
            </a:extLst>
          </p:cNvPr>
          <p:cNvPicPr>
            <a:picLocks noChangeAspect="1"/>
          </p:cNvPicPr>
          <p:nvPr/>
        </p:nvPicPr>
        <p:blipFill>
          <a:blip r:embed="rId4"/>
          <a:stretch>
            <a:fillRect/>
          </a:stretch>
        </p:blipFill>
        <p:spPr>
          <a:xfrm>
            <a:off x="488271" y="1226625"/>
            <a:ext cx="3285478" cy="2209484"/>
          </a:xfrm>
          <a:prstGeom prst="rect">
            <a:avLst/>
          </a:prstGeom>
          <a:noFill/>
        </p:spPr>
      </p:pic>
      <p:sp>
        <p:nvSpPr>
          <p:cNvPr id="4" name="Slide Number Placeholder 3">
            <a:extLst>
              <a:ext uri="{FF2B5EF4-FFF2-40B4-BE49-F238E27FC236}">
                <a16:creationId xmlns:a16="http://schemas.microsoft.com/office/drawing/2014/main" id="{BC1A5764-FEAB-C2DC-BCB0-33F77BF9357B}"/>
              </a:ext>
            </a:extLst>
          </p:cNvPr>
          <p:cNvSpPr>
            <a:spLocks noGrp="1"/>
          </p:cNvSpPr>
          <p:nvPr>
            <p:ph type="sldNum" sz="quarter" idx="12"/>
          </p:nvPr>
        </p:nvSpPr>
        <p:spPr>
          <a:xfrm>
            <a:off x="4191000" y="4751482"/>
            <a:ext cx="762000" cy="187753"/>
          </a:xfrm>
        </p:spPr>
        <p:txBody>
          <a:bodyPr anchor="ctr">
            <a:normAutofit/>
          </a:bodyPr>
          <a:lstStyle/>
          <a:p>
            <a:pPr>
              <a:lnSpc>
                <a:spcPct val="90000"/>
              </a:lnSpc>
              <a:spcAft>
                <a:spcPts val="600"/>
              </a:spcAft>
            </a:pPr>
            <a:r>
              <a:rPr lang="en-US" sz="700"/>
              <a:t>PAGE  </a:t>
            </a:r>
            <a:fld id="{93005692-73BE-493E-93AB-ECD6027A7652}" type="slidenum">
              <a:rPr lang="en-US" sz="700" smtClean="0"/>
              <a:pPr>
                <a:lnSpc>
                  <a:spcPct val="90000"/>
                </a:lnSpc>
                <a:spcAft>
                  <a:spcPts val="600"/>
                </a:spcAft>
              </a:pPr>
              <a:t>31</a:t>
            </a:fld>
            <a:endParaRPr lang="en-US" sz="700"/>
          </a:p>
        </p:txBody>
      </p:sp>
      <p:pic>
        <p:nvPicPr>
          <p:cNvPr id="8" name="Picture 7">
            <a:extLst>
              <a:ext uri="{FF2B5EF4-FFF2-40B4-BE49-F238E27FC236}">
                <a16:creationId xmlns:a16="http://schemas.microsoft.com/office/drawing/2014/main" id="{96F73F98-A33D-781C-00A9-DCAEDE9B161C}"/>
              </a:ext>
            </a:extLst>
          </p:cNvPr>
          <p:cNvPicPr>
            <a:picLocks noChangeAspect="1"/>
          </p:cNvPicPr>
          <p:nvPr/>
        </p:nvPicPr>
        <p:blipFill>
          <a:blip r:embed="rId5"/>
          <a:stretch>
            <a:fillRect/>
          </a:stretch>
        </p:blipFill>
        <p:spPr>
          <a:xfrm>
            <a:off x="4370870" y="1226625"/>
            <a:ext cx="4509478" cy="2370892"/>
          </a:xfrm>
          <a:prstGeom prst="rect">
            <a:avLst/>
          </a:prstGeom>
        </p:spPr>
      </p:pic>
    </p:spTree>
    <p:extLst>
      <p:ext uri="{BB962C8B-B14F-4D97-AF65-F5344CB8AC3E}">
        <p14:creationId xmlns:p14="http://schemas.microsoft.com/office/powerpoint/2010/main" val="4125124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4BA35-E9B2-E37F-4470-45DEA019E0A4}"/>
              </a:ext>
            </a:extLst>
          </p:cNvPr>
          <p:cNvSpPr>
            <a:spLocks noGrp="1"/>
          </p:cNvSpPr>
          <p:nvPr>
            <p:ph type="title"/>
          </p:nvPr>
        </p:nvSpPr>
        <p:spPr>
          <a:xfrm>
            <a:off x="194913" y="325582"/>
            <a:ext cx="8677297" cy="671945"/>
          </a:xfrm>
        </p:spPr>
        <p:txBody>
          <a:bodyPr anchor="ctr">
            <a:normAutofit/>
          </a:bodyPr>
          <a:lstStyle/>
          <a:p>
            <a:r>
              <a:rPr lang="en-CA" dirty="0"/>
              <a:t>P24 Antigen Correlation with CD-4 and Viral Load</a:t>
            </a:r>
          </a:p>
        </p:txBody>
      </p:sp>
      <p:pic>
        <p:nvPicPr>
          <p:cNvPr id="6" name="Picture 5">
            <a:extLst>
              <a:ext uri="{FF2B5EF4-FFF2-40B4-BE49-F238E27FC236}">
                <a16:creationId xmlns:a16="http://schemas.microsoft.com/office/drawing/2014/main" id="{C05FE7D9-1A90-032D-1377-C56001F4C85B}"/>
              </a:ext>
            </a:extLst>
          </p:cNvPr>
          <p:cNvPicPr>
            <a:picLocks noChangeAspect="1"/>
          </p:cNvPicPr>
          <p:nvPr/>
        </p:nvPicPr>
        <p:blipFill>
          <a:blip r:embed="rId3"/>
          <a:stretch>
            <a:fillRect/>
          </a:stretch>
        </p:blipFill>
        <p:spPr>
          <a:xfrm>
            <a:off x="1386219" y="1059873"/>
            <a:ext cx="6294682" cy="3446338"/>
          </a:xfrm>
          <a:prstGeom prst="rect">
            <a:avLst/>
          </a:prstGeom>
          <a:noFill/>
        </p:spPr>
      </p:pic>
      <p:sp>
        <p:nvSpPr>
          <p:cNvPr id="4" name="Slide Number Placeholder 3">
            <a:extLst>
              <a:ext uri="{FF2B5EF4-FFF2-40B4-BE49-F238E27FC236}">
                <a16:creationId xmlns:a16="http://schemas.microsoft.com/office/drawing/2014/main" id="{9B5411D2-85AF-238F-B1E2-53F48FDF5902}"/>
              </a:ext>
            </a:extLst>
          </p:cNvPr>
          <p:cNvSpPr>
            <a:spLocks noGrp="1"/>
          </p:cNvSpPr>
          <p:nvPr>
            <p:ph type="sldNum" sz="quarter" idx="12"/>
          </p:nvPr>
        </p:nvSpPr>
        <p:spPr>
          <a:xfrm>
            <a:off x="4191000" y="4751482"/>
            <a:ext cx="762000" cy="187753"/>
          </a:xfrm>
        </p:spPr>
        <p:txBody>
          <a:bodyPr anchor="ctr">
            <a:normAutofit/>
          </a:bodyPr>
          <a:lstStyle/>
          <a:p>
            <a:pPr>
              <a:lnSpc>
                <a:spcPct val="90000"/>
              </a:lnSpc>
              <a:spcAft>
                <a:spcPts val="600"/>
              </a:spcAft>
            </a:pPr>
            <a:r>
              <a:rPr lang="en-US" sz="700"/>
              <a:t>PAGE  </a:t>
            </a:r>
            <a:fld id="{93005692-73BE-493E-93AB-ECD6027A7652}" type="slidenum">
              <a:rPr lang="en-US" sz="700" smtClean="0"/>
              <a:pPr>
                <a:lnSpc>
                  <a:spcPct val="90000"/>
                </a:lnSpc>
                <a:spcAft>
                  <a:spcPts val="600"/>
                </a:spcAft>
              </a:pPr>
              <a:t>32</a:t>
            </a:fld>
            <a:endParaRPr lang="en-US" sz="700"/>
          </a:p>
        </p:txBody>
      </p:sp>
    </p:spTree>
    <p:extLst>
      <p:ext uri="{BB962C8B-B14F-4D97-AF65-F5344CB8AC3E}">
        <p14:creationId xmlns:p14="http://schemas.microsoft.com/office/powerpoint/2010/main" val="14038423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4E2C97-3E38-DCBF-BCA6-9515C3B27070}"/>
              </a:ext>
            </a:extLst>
          </p:cNvPr>
          <p:cNvSpPr>
            <a:spLocks noGrp="1"/>
          </p:cNvSpPr>
          <p:nvPr>
            <p:ph type="title"/>
          </p:nvPr>
        </p:nvSpPr>
        <p:spPr/>
        <p:txBody>
          <a:bodyPr/>
          <a:lstStyle/>
          <a:p>
            <a:r>
              <a:rPr lang="en-CA" dirty="0"/>
              <a:t>Paper Conclusion</a:t>
            </a:r>
          </a:p>
        </p:txBody>
      </p:sp>
      <p:sp>
        <p:nvSpPr>
          <p:cNvPr id="3" name="Content Placeholder 2">
            <a:extLst>
              <a:ext uri="{FF2B5EF4-FFF2-40B4-BE49-F238E27FC236}">
                <a16:creationId xmlns:a16="http://schemas.microsoft.com/office/drawing/2014/main" id="{447828E5-1DBD-A9B9-D330-FB179925AA8D}"/>
              </a:ext>
            </a:extLst>
          </p:cNvPr>
          <p:cNvSpPr>
            <a:spLocks noGrp="1"/>
          </p:cNvSpPr>
          <p:nvPr>
            <p:ph idx="1"/>
          </p:nvPr>
        </p:nvSpPr>
        <p:spPr/>
        <p:txBody>
          <a:bodyPr>
            <a:normAutofit fontScale="92500" lnSpcReduction="10000"/>
          </a:bodyPr>
          <a:lstStyle/>
          <a:p>
            <a:r>
              <a:rPr lang="en-CA" dirty="0"/>
              <a:t>Demonstrated quantification of p24 antigen in clinical samples at ultra-low concentrations and superiority over commercialized ELISA HIV-1 test kit</a:t>
            </a:r>
          </a:p>
          <a:p>
            <a:r>
              <a:rPr lang="en-CA" dirty="0"/>
              <a:t>Demonstrated CAN assay reliability in correlation with CD-4 count and viral load results</a:t>
            </a:r>
          </a:p>
          <a:p>
            <a:r>
              <a:rPr lang="en-CA" dirty="0"/>
              <a:t>Future work</a:t>
            </a:r>
          </a:p>
          <a:p>
            <a:pPr lvl="1"/>
            <a:r>
              <a:rPr lang="en-CA" dirty="0"/>
              <a:t>Larger cohort study for early HIV-1 diagnosis and prognosis</a:t>
            </a:r>
          </a:p>
          <a:p>
            <a:pPr lvl="1"/>
            <a:r>
              <a:rPr lang="en-CA" dirty="0"/>
              <a:t>Assay automation and cost reductions</a:t>
            </a:r>
          </a:p>
          <a:p>
            <a:pPr lvl="1"/>
            <a:r>
              <a:rPr lang="en-CA" dirty="0"/>
              <a:t>Improve sensitivity by applying higher voltages or reducing blood interferents</a:t>
            </a:r>
          </a:p>
          <a:p>
            <a:pPr lvl="1"/>
            <a:r>
              <a:rPr lang="en-CA" dirty="0"/>
              <a:t>Improve analyte to DNA probe ratio</a:t>
            </a:r>
          </a:p>
          <a:p>
            <a:pPr lvl="1"/>
            <a:r>
              <a:rPr lang="en-CA" dirty="0"/>
              <a:t>Could be modified to detect other biomarkers</a:t>
            </a:r>
          </a:p>
          <a:p>
            <a:endParaRPr lang="en-CA" dirty="0"/>
          </a:p>
        </p:txBody>
      </p:sp>
      <p:sp>
        <p:nvSpPr>
          <p:cNvPr id="4" name="Slide Number Placeholder 3">
            <a:extLst>
              <a:ext uri="{FF2B5EF4-FFF2-40B4-BE49-F238E27FC236}">
                <a16:creationId xmlns:a16="http://schemas.microsoft.com/office/drawing/2014/main" id="{183E77C4-3E21-9D96-9EC6-3E5F47636870}"/>
              </a:ext>
            </a:extLst>
          </p:cNvPr>
          <p:cNvSpPr>
            <a:spLocks noGrp="1"/>
          </p:cNvSpPr>
          <p:nvPr>
            <p:ph type="sldNum" sz="quarter" idx="12"/>
          </p:nvPr>
        </p:nvSpPr>
        <p:spPr/>
        <p:txBody>
          <a:bodyPr/>
          <a:lstStyle/>
          <a:p>
            <a:r>
              <a:rPr lang="en-US"/>
              <a:t>PAGE  </a:t>
            </a:r>
            <a:fld id="{93005692-73BE-493E-93AB-ECD6027A7652}" type="slidenum">
              <a:rPr lang="en-US" smtClean="0"/>
              <a:pPr/>
              <a:t>33</a:t>
            </a:fld>
            <a:endParaRPr lang="en-US" dirty="0"/>
          </a:p>
        </p:txBody>
      </p:sp>
    </p:spTree>
    <p:extLst>
      <p:ext uri="{BB962C8B-B14F-4D97-AF65-F5344CB8AC3E}">
        <p14:creationId xmlns:p14="http://schemas.microsoft.com/office/powerpoint/2010/main" val="42022550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5B2B84-11E2-81BB-013E-0021BC8C3D09}"/>
              </a:ext>
            </a:extLst>
          </p:cNvPr>
          <p:cNvSpPr>
            <a:spLocks noGrp="1"/>
          </p:cNvSpPr>
          <p:nvPr>
            <p:ph type="title"/>
          </p:nvPr>
        </p:nvSpPr>
        <p:spPr/>
        <p:txBody>
          <a:bodyPr/>
          <a:lstStyle/>
          <a:p>
            <a:r>
              <a:rPr lang="en-CA" dirty="0"/>
              <a:t>Opinions</a:t>
            </a:r>
          </a:p>
        </p:txBody>
      </p:sp>
      <p:sp>
        <p:nvSpPr>
          <p:cNvPr id="5" name="Slide Number Placeholder 4">
            <a:extLst>
              <a:ext uri="{FF2B5EF4-FFF2-40B4-BE49-F238E27FC236}">
                <a16:creationId xmlns:a16="http://schemas.microsoft.com/office/drawing/2014/main" id="{B2E4B8EF-2134-FF9E-A56F-B32E2C82C894}"/>
              </a:ext>
            </a:extLst>
          </p:cNvPr>
          <p:cNvSpPr>
            <a:spLocks noGrp="1"/>
          </p:cNvSpPr>
          <p:nvPr>
            <p:ph type="sldNum" sz="quarter" idx="12"/>
          </p:nvPr>
        </p:nvSpPr>
        <p:spPr/>
        <p:txBody>
          <a:bodyPr/>
          <a:lstStyle/>
          <a:p>
            <a:r>
              <a:rPr lang="en-US"/>
              <a:t>PAGE  </a:t>
            </a:r>
            <a:fld id="{93005692-73BE-493E-93AB-ECD6027A7652}" type="slidenum">
              <a:rPr lang="en-US" smtClean="0"/>
              <a:pPr/>
              <a:t>34</a:t>
            </a:fld>
            <a:endParaRPr lang="en-US" dirty="0"/>
          </a:p>
        </p:txBody>
      </p:sp>
    </p:spTree>
    <p:extLst>
      <p:ext uri="{BB962C8B-B14F-4D97-AF65-F5344CB8AC3E}">
        <p14:creationId xmlns:p14="http://schemas.microsoft.com/office/powerpoint/2010/main" val="33068340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74F4C-B017-0800-6862-A30207388F5A}"/>
              </a:ext>
            </a:extLst>
          </p:cNvPr>
          <p:cNvSpPr>
            <a:spLocks noGrp="1"/>
          </p:cNvSpPr>
          <p:nvPr>
            <p:ph type="title"/>
          </p:nvPr>
        </p:nvSpPr>
        <p:spPr/>
        <p:txBody>
          <a:bodyPr/>
          <a:lstStyle/>
          <a:p>
            <a:r>
              <a:rPr lang="en-CA" dirty="0"/>
              <a:t>PROS</a:t>
            </a:r>
          </a:p>
        </p:txBody>
      </p:sp>
      <p:sp>
        <p:nvSpPr>
          <p:cNvPr id="3" name="Content Placeholder 2">
            <a:extLst>
              <a:ext uri="{FF2B5EF4-FFF2-40B4-BE49-F238E27FC236}">
                <a16:creationId xmlns:a16="http://schemas.microsoft.com/office/drawing/2014/main" id="{84CF7964-8DC1-F078-648C-6D58BBEA4814}"/>
              </a:ext>
            </a:extLst>
          </p:cNvPr>
          <p:cNvSpPr>
            <a:spLocks noGrp="1"/>
          </p:cNvSpPr>
          <p:nvPr>
            <p:ph idx="1"/>
          </p:nvPr>
        </p:nvSpPr>
        <p:spPr/>
        <p:txBody>
          <a:bodyPr/>
          <a:lstStyle/>
          <a:p>
            <a:pPr marL="400050" indent="-285750">
              <a:spcBef>
                <a:spcPts val="360"/>
              </a:spcBef>
              <a:spcAft>
                <a:spcPts val="0"/>
              </a:spcAft>
              <a:buSzPts val="1800"/>
              <a:buFont typeface="Wingdings" panose="05000000000000000000" pitchFamily="2" charset="2"/>
              <a:buChar char="§"/>
            </a:pPr>
            <a:r>
              <a:rPr lang="en-US" dirty="0"/>
              <a:t>Paper is heavy on characterization studies</a:t>
            </a:r>
          </a:p>
          <a:p>
            <a:pPr marL="400050" indent="-285750">
              <a:spcBef>
                <a:spcPts val="360"/>
              </a:spcBef>
              <a:spcAft>
                <a:spcPts val="0"/>
              </a:spcAft>
              <a:buSzPts val="1800"/>
              <a:buFont typeface="Wingdings" panose="05000000000000000000" pitchFamily="2" charset="2"/>
              <a:buChar char="§"/>
            </a:pPr>
            <a:r>
              <a:rPr lang="en-US" dirty="0"/>
              <a:t>The novelty of the paper is in the copper ion delivery system where each captured analyte yield 4 copper ions instead of 1</a:t>
            </a:r>
          </a:p>
          <a:p>
            <a:pPr marL="400050" indent="-285750">
              <a:spcBef>
                <a:spcPts val="360"/>
              </a:spcBef>
              <a:spcAft>
                <a:spcPts val="0"/>
              </a:spcAft>
              <a:buSzPts val="1800"/>
              <a:buFont typeface="Wingdings" panose="05000000000000000000" pitchFamily="2" charset="2"/>
              <a:buChar char="§"/>
            </a:pPr>
            <a:r>
              <a:rPr lang="en-US" dirty="0"/>
              <a:t>Graphs are properly labeled, easy to interpret, coloring is generally consistent</a:t>
            </a:r>
          </a:p>
          <a:p>
            <a:pPr marL="400050" indent="-285750">
              <a:spcBef>
                <a:spcPts val="360"/>
              </a:spcBef>
              <a:spcAft>
                <a:spcPts val="0"/>
              </a:spcAft>
              <a:buSzPts val="1800"/>
              <a:buFont typeface="Wingdings" panose="05000000000000000000" pitchFamily="2" charset="2"/>
              <a:buChar char="§"/>
            </a:pPr>
            <a:r>
              <a:rPr lang="en-US" dirty="0"/>
              <a:t>Detection mechanism diagram shows both positive and negative detection scenarios, which is very informative</a:t>
            </a:r>
          </a:p>
          <a:p>
            <a:pPr marL="400050" indent="-285750">
              <a:spcBef>
                <a:spcPts val="360"/>
              </a:spcBef>
              <a:spcAft>
                <a:spcPts val="0"/>
              </a:spcAft>
              <a:buSzPts val="1800"/>
              <a:buFont typeface="Wingdings" panose="05000000000000000000" pitchFamily="2" charset="2"/>
              <a:buChar char="§"/>
            </a:pPr>
            <a:r>
              <a:rPr lang="en-US" dirty="0"/>
              <a:t>Probe system is decoupled to the analyte capturing mechanism using copper ions as the medium</a:t>
            </a:r>
          </a:p>
          <a:p>
            <a:pPr marL="400050" indent="-285750">
              <a:spcBef>
                <a:spcPts val="360"/>
              </a:spcBef>
              <a:spcAft>
                <a:spcPts val="0"/>
              </a:spcAft>
              <a:buSzPts val="1800"/>
              <a:buFont typeface="Wingdings" panose="05000000000000000000" pitchFamily="2" charset="2"/>
              <a:buChar char="§"/>
            </a:pPr>
            <a:endParaRPr lang="en-US" dirty="0"/>
          </a:p>
          <a:p>
            <a:pPr marL="0" indent="0">
              <a:buNone/>
            </a:pPr>
            <a:endParaRPr lang="en-CA" dirty="0"/>
          </a:p>
        </p:txBody>
      </p:sp>
      <p:sp>
        <p:nvSpPr>
          <p:cNvPr id="4" name="Slide Number Placeholder 3">
            <a:extLst>
              <a:ext uri="{FF2B5EF4-FFF2-40B4-BE49-F238E27FC236}">
                <a16:creationId xmlns:a16="http://schemas.microsoft.com/office/drawing/2014/main" id="{BE38C6B2-E784-DA77-0718-05C822A7DD53}"/>
              </a:ext>
            </a:extLst>
          </p:cNvPr>
          <p:cNvSpPr>
            <a:spLocks noGrp="1"/>
          </p:cNvSpPr>
          <p:nvPr>
            <p:ph type="sldNum" sz="quarter" idx="12"/>
          </p:nvPr>
        </p:nvSpPr>
        <p:spPr/>
        <p:txBody>
          <a:bodyPr/>
          <a:lstStyle/>
          <a:p>
            <a:r>
              <a:rPr lang="en-US"/>
              <a:t>PAGE  </a:t>
            </a:r>
            <a:fld id="{93005692-73BE-493E-93AB-ECD6027A7652}" type="slidenum">
              <a:rPr lang="en-US" smtClean="0"/>
              <a:pPr/>
              <a:t>35</a:t>
            </a:fld>
            <a:endParaRPr lang="en-US" dirty="0"/>
          </a:p>
        </p:txBody>
      </p:sp>
    </p:spTree>
    <p:extLst>
      <p:ext uri="{BB962C8B-B14F-4D97-AF65-F5344CB8AC3E}">
        <p14:creationId xmlns:p14="http://schemas.microsoft.com/office/powerpoint/2010/main" val="20289769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2459F6-646D-17D1-E535-5C26CED82267}"/>
              </a:ext>
            </a:extLst>
          </p:cNvPr>
          <p:cNvSpPr>
            <a:spLocks noGrp="1"/>
          </p:cNvSpPr>
          <p:nvPr>
            <p:ph type="title"/>
          </p:nvPr>
        </p:nvSpPr>
        <p:spPr/>
        <p:txBody>
          <a:bodyPr/>
          <a:lstStyle/>
          <a:p>
            <a:r>
              <a:rPr lang="en-CA" dirty="0"/>
              <a:t>CONS</a:t>
            </a:r>
          </a:p>
        </p:txBody>
      </p:sp>
      <p:sp>
        <p:nvSpPr>
          <p:cNvPr id="3" name="Content Placeholder 2">
            <a:extLst>
              <a:ext uri="{FF2B5EF4-FFF2-40B4-BE49-F238E27FC236}">
                <a16:creationId xmlns:a16="http://schemas.microsoft.com/office/drawing/2014/main" id="{F287AF7E-C07B-F62B-A2D0-04A76C9457B2}"/>
              </a:ext>
            </a:extLst>
          </p:cNvPr>
          <p:cNvSpPr>
            <a:spLocks noGrp="1"/>
          </p:cNvSpPr>
          <p:nvPr>
            <p:ph idx="1"/>
          </p:nvPr>
        </p:nvSpPr>
        <p:spPr/>
        <p:txBody>
          <a:bodyPr>
            <a:normAutofit/>
          </a:bodyPr>
          <a:lstStyle/>
          <a:p>
            <a:pPr marL="400050" indent="-285750">
              <a:spcBef>
                <a:spcPts val="360"/>
              </a:spcBef>
              <a:spcAft>
                <a:spcPts val="0"/>
              </a:spcAft>
              <a:buSzPts val="1800"/>
              <a:buFont typeface="Wingdings" panose="05000000000000000000" pitchFamily="2" charset="2"/>
              <a:buChar char="§"/>
            </a:pPr>
            <a:r>
              <a:rPr lang="en-US" dirty="0"/>
              <a:t>Nothing said about significance of DNA sequence used or why the linking happens at middle position of sequence</a:t>
            </a:r>
          </a:p>
          <a:p>
            <a:pPr marL="697706" lvl="1" indent="-285750">
              <a:spcBef>
                <a:spcPts val="360"/>
              </a:spcBef>
              <a:spcAft>
                <a:spcPts val="0"/>
              </a:spcAft>
              <a:buSzPts val="1800"/>
              <a:buFont typeface="Wingdings" panose="05000000000000000000" pitchFamily="2" charset="2"/>
              <a:buChar char="§"/>
            </a:pPr>
            <a:r>
              <a:rPr lang="en-CA" dirty="0"/>
              <a:t>5’-CCCCCCCCCCT*CCCCCCCCCC-3’, T* indicates alkyne-modified thymine</a:t>
            </a:r>
            <a:endParaRPr lang="en-US" dirty="0"/>
          </a:p>
          <a:p>
            <a:pPr marL="400050" indent="-285750">
              <a:spcBef>
                <a:spcPts val="360"/>
              </a:spcBef>
              <a:spcAft>
                <a:spcPts val="0"/>
              </a:spcAft>
              <a:buSzPts val="1800"/>
              <a:buFont typeface="Wingdings" panose="05000000000000000000" pitchFamily="2" charset="2"/>
              <a:buChar char="§"/>
            </a:pPr>
            <a:r>
              <a:rPr lang="en-US" dirty="0"/>
              <a:t>Not sure how specificity is calculated in Fig 5.c</a:t>
            </a:r>
          </a:p>
          <a:p>
            <a:pPr marL="400050" indent="-285750">
              <a:spcBef>
                <a:spcPts val="360"/>
              </a:spcBef>
              <a:spcAft>
                <a:spcPts val="0"/>
              </a:spcAft>
              <a:buSzPts val="1800"/>
              <a:buFont typeface="Wingdings" panose="05000000000000000000" pitchFamily="2" charset="2"/>
              <a:buChar char="§"/>
            </a:pPr>
            <a:r>
              <a:rPr lang="en-US" dirty="0"/>
              <a:t>Does not have high level system diagram of the assay structure</a:t>
            </a:r>
          </a:p>
          <a:p>
            <a:pPr marL="697706" lvl="1" indent="-285750">
              <a:spcBef>
                <a:spcPts val="360"/>
              </a:spcBef>
              <a:spcAft>
                <a:spcPts val="0"/>
              </a:spcAft>
              <a:buSzPts val="1800"/>
              <a:buFont typeface="Wingdings" panose="05000000000000000000" pitchFamily="2" charset="2"/>
              <a:buChar char="§"/>
            </a:pPr>
            <a:r>
              <a:rPr lang="en-US" dirty="0"/>
              <a:t>Unclear if assay uses single nanopore or a matrix of nanopores for detection</a:t>
            </a:r>
          </a:p>
          <a:p>
            <a:pPr marL="400050" indent="-285750">
              <a:spcBef>
                <a:spcPts val="360"/>
              </a:spcBef>
              <a:spcAft>
                <a:spcPts val="0"/>
              </a:spcAft>
              <a:buSzPts val="1800"/>
              <a:buFont typeface="Wingdings" panose="05000000000000000000" pitchFamily="2" charset="2"/>
              <a:buChar char="§"/>
            </a:pPr>
            <a:r>
              <a:rPr lang="en-US" dirty="0"/>
              <a:t>For benchmarking comparison, only looked at LOD, dynamic range, and if the assay is clinically validated</a:t>
            </a:r>
          </a:p>
          <a:p>
            <a:pPr marL="697706" lvl="1" indent="-285750">
              <a:spcBef>
                <a:spcPts val="360"/>
              </a:spcBef>
              <a:spcAft>
                <a:spcPts val="0"/>
              </a:spcAft>
              <a:buSzPts val="1800"/>
              <a:buFont typeface="Wingdings" panose="05000000000000000000" pitchFamily="2" charset="2"/>
              <a:buChar char="§"/>
            </a:pPr>
            <a:r>
              <a:rPr lang="en-US" dirty="0"/>
              <a:t>Could include more details on advantages/disadvantages of each method, turn-around-time, cost, etc.</a:t>
            </a:r>
          </a:p>
        </p:txBody>
      </p:sp>
      <p:sp>
        <p:nvSpPr>
          <p:cNvPr id="4" name="Slide Number Placeholder 3">
            <a:extLst>
              <a:ext uri="{FF2B5EF4-FFF2-40B4-BE49-F238E27FC236}">
                <a16:creationId xmlns:a16="http://schemas.microsoft.com/office/drawing/2014/main" id="{383D3211-CBAF-F76F-AA83-0A1F95ABB81D}"/>
              </a:ext>
            </a:extLst>
          </p:cNvPr>
          <p:cNvSpPr>
            <a:spLocks noGrp="1"/>
          </p:cNvSpPr>
          <p:nvPr>
            <p:ph type="sldNum" sz="quarter" idx="12"/>
          </p:nvPr>
        </p:nvSpPr>
        <p:spPr/>
        <p:txBody>
          <a:bodyPr/>
          <a:lstStyle/>
          <a:p>
            <a:r>
              <a:rPr lang="en-US"/>
              <a:t>PAGE  </a:t>
            </a:r>
            <a:fld id="{93005692-73BE-493E-93AB-ECD6027A7652}" type="slidenum">
              <a:rPr lang="en-US" smtClean="0"/>
              <a:pPr/>
              <a:t>36</a:t>
            </a:fld>
            <a:endParaRPr lang="en-US" dirty="0"/>
          </a:p>
        </p:txBody>
      </p:sp>
    </p:spTree>
    <p:extLst>
      <p:ext uri="{BB962C8B-B14F-4D97-AF65-F5344CB8AC3E}">
        <p14:creationId xmlns:p14="http://schemas.microsoft.com/office/powerpoint/2010/main" val="928393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CD0365-5347-9C0F-88BC-D03415C8B42F}"/>
              </a:ext>
            </a:extLst>
          </p:cNvPr>
          <p:cNvSpPr>
            <a:spLocks noGrp="1"/>
          </p:cNvSpPr>
          <p:nvPr>
            <p:ph type="title"/>
          </p:nvPr>
        </p:nvSpPr>
        <p:spPr/>
        <p:txBody>
          <a:bodyPr/>
          <a:lstStyle/>
          <a:p>
            <a:r>
              <a:rPr lang="en-CA" dirty="0"/>
              <a:t>FUTURE WORK</a:t>
            </a:r>
          </a:p>
        </p:txBody>
      </p:sp>
      <p:sp>
        <p:nvSpPr>
          <p:cNvPr id="3" name="Content Placeholder 2">
            <a:extLst>
              <a:ext uri="{FF2B5EF4-FFF2-40B4-BE49-F238E27FC236}">
                <a16:creationId xmlns:a16="http://schemas.microsoft.com/office/drawing/2014/main" id="{59F79D9D-2720-66E9-D769-179C619DC13E}"/>
              </a:ext>
            </a:extLst>
          </p:cNvPr>
          <p:cNvSpPr>
            <a:spLocks noGrp="1"/>
          </p:cNvSpPr>
          <p:nvPr>
            <p:ph idx="1"/>
          </p:nvPr>
        </p:nvSpPr>
        <p:spPr/>
        <p:txBody>
          <a:bodyPr/>
          <a:lstStyle/>
          <a:p>
            <a:r>
              <a:rPr lang="en-US" dirty="0"/>
              <a:t>Explore using different nanopores and membranes</a:t>
            </a:r>
          </a:p>
          <a:p>
            <a:r>
              <a:rPr lang="en-US" dirty="0"/>
              <a:t>Explore different probe structures</a:t>
            </a:r>
          </a:p>
          <a:p>
            <a:pPr lvl="1"/>
            <a:r>
              <a:rPr lang="en-US" dirty="0"/>
              <a:t>Probe system theoretically could be anything that can click together using </a:t>
            </a:r>
            <a:r>
              <a:rPr lang="en-US" dirty="0" err="1"/>
              <a:t>azide</a:t>
            </a:r>
            <a:r>
              <a:rPr lang="en-US" dirty="0"/>
              <a:t>-alkyne cycloaddition</a:t>
            </a:r>
          </a:p>
          <a:p>
            <a:pPr lvl="1"/>
            <a:r>
              <a:rPr lang="en-US" dirty="0"/>
              <a:t>Potential improvements:</a:t>
            </a:r>
          </a:p>
          <a:p>
            <a:pPr lvl="2"/>
            <a:r>
              <a:rPr lang="en-US" dirty="0"/>
              <a:t>Further levels of translocation signature, better sensitivity &amp; selectivity</a:t>
            </a:r>
          </a:p>
          <a:p>
            <a:pPr lvl="2"/>
            <a:r>
              <a:rPr lang="en-US" dirty="0"/>
              <a:t>Reduce turn-around-time for probe synthesis, which took significant amount of time in CAN assay</a:t>
            </a:r>
          </a:p>
          <a:p>
            <a:endParaRPr lang="en-US" dirty="0"/>
          </a:p>
          <a:p>
            <a:endParaRPr lang="en-US" dirty="0"/>
          </a:p>
          <a:p>
            <a:endParaRPr lang="en-US" dirty="0"/>
          </a:p>
          <a:p>
            <a:endParaRPr lang="en-CA" dirty="0"/>
          </a:p>
        </p:txBody>
      </p:sp>
      <p:sp>
        <p:nvSpPr>
          <p:cNvPr id="4" name="Slide Number Placeholder 3">
            <a:extLst>
              <a:ext uri="{FF2B5EF4-FFF2-40B4-BE49-F238E27FC236}">
                <a16:creationId xmlns:a16="http://schemas.microsoft.com/office/drawing/2014/main" id="{9403077B-C91E-4CC4-26D1-6089838732E9}"/>
              </a:ext>
            </a:extLst>
          </p:cNvPr>
          <p:cNvSpPr>
            <a:spLocks noGrp="1"/>
          </p:cNvSpPr>
          <p:nvPr>
            <p:ph type="sldNum" sz="quarter" idx="12"/>
          </p:nvPr>
        </p:nvSpPr>
        <p:spPr/>
        <p:txBody>
          <a:bodyPr/>
          <a:lstStyle/>
          <a:p>
            <a:r>
              <a:rPr lang="en-US"/>
              <a:t>PAGE  </a:t>
            </a:r>
            <a:fld id="{93005692-73BE-493E-93AB-ECD6027A7652}" type="slidenum">
              <a:rPr lang="en-US" smtClean="0"/>
              <a:pPr/>
              <a:t>37</a:t>
            </a:fld>
            <a:endParaRPr lang="en-US" dirty="0"/>
          </a:p>
        </p:txBody>
      </p:sp>
    </p:spTree>
    <p:extLst>
      <p:ext uri="{BB962C8B-B14F-4D97-AF65-F5344CB8AC3E}">
        <p14:creationId xmlns:p14="http://schemas.microsoft.com/office/powerpoint/2010/main" val="1725845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641FD52-85CF-C540-A42E-29A477B3EBF1}"/>
              </a:ext>
            </a:extLst>
          </p:cNvPr>
          <p:cNvPicPr>
            <a:picLocks noChangeAspect="1"/>
          </p:cNvPicPr>
          <p:nvPr/>
        </p:nvPicPr>
        <p:blipFill>
          <a:blip r:embed="rId3"/>
          <a:stretch>
            <a:fillRect/>
          </a:stretch>
        </p:blipFill>
        <p:spPr>
          <a:xfrm>
            <a:off x="322704" y="2714091"/>
            <a:ext cx="3712267" cy="2418961"/>
          </a:xfrm>
          <a:prstGeom prst="rect">
            <a:avLst/>
          </a:prstGeom>
        </p:spPr>
      </p:pic>
      <p:sp>
        <p:nvSpPr>
          <p:cNvPr id="2" name="Title 1">
            <a:extLst>
              <a:ext uri="{FF2B5EF4-FFF2-40B4-BE49-F238E27FC236}">
                <a16:creationId xmlns:a16="http://schemas.microsoft.com/office/drawing/2014/main" id="{A05E5706-9712-2ABF-76B7-C13D5041D3F3}"/>
              </a:ext>
            </a:extLst>
          </p:cNvPr>
          <p:cNvSpPr>
            <a:spLocks noGrp="1"/>
          </p:cNvSpPr>
          <p:nvPr>
            <p:ph type="title"/>
          </p:nvPr>
        </p:nvSpPr>
        <p:spPr/>
        <p:txBody>
          <a:bodyPr/>
          <a:lstStyle/>
          <a:p>
            <a:r>
              <a:rPr lang="en-CA" dirty="0"/>
              <a:t>Human Immunodeficiency Virus (HIV)</a:t>
            </a:r>
          </a:p>
        </p:txBody>
      </p:sp>
      <p:sp>
        <p:nvSpPr>
          <p:cNvPr id="3" name="Content Placeholder 2">
            <a:extLst>
              <a:ext uri="{FF2B5EF4-FFF2-40B4-BE49-F238E27FC236}">
                <a16:creationId xmlns:a16="http://schemas.microsoft.com/office/drawing/2014/main" id="{88871106-F2DC-B86F-A658-6B4EC50A0C02}"/>
              </a:ext>
            </a:extLst>
          </p:cNvPr>
          <p:cNvSpPr>
            <a:spLocks noGrp="1"/>
          </p:cNvSpPr>
          <p:nvPr>
            <p:ph idx="1"/>
          </p:nvPr>
        </p:nvSpPr>
        <p:spPr>
          <a:xfrm>
            <a:off x="194912" y="1059873"/>
            <a:ext cx="8354002" cy="1886527"/>
          </a:xfrm>
        </p:spPr>
        <p:txBody>
          <a:bodyPr>
            <a:normAutofit/>
          </a:bodyPr>
          <a:lstStyle/>
          <a:p>
            <a:r>
              <a:rPr lang="en-CA" sz="1400" dirty="0"/>
              <a:t>HIV is a virus that attacks the body’s immune system. There is no cure, but treatments with antiretroviral therapy (ART) can stop further progression of HIV</a:t>
            </a:r>
          </a:p>
          <a:p>
            <a:pPr lvl="1"/>
            <a:r>
              <a:rPr lang="en-CA" sz="1400" dirty="0"/>
              <a:t>HIV can be transmitted via bodily fluids</a:t>
            </a:r>
          </a:p>
          <a:p>
            <a:pPr lvl="1"/>
            <a:r>
              <a:rPr lang="en-CA" sz="1400" dirty="0"/>
              <a:t>progression: Acute HIV -&gt; chronic HIV -&gt; AIDS</a:t>
            </a:r>
          </a:p>
          <a:p>
            <a:r>
              <a:rPr lang="en-CA" sz="1400" dirty="0"/>
              <a:t>20% of new HIV infections are due to transmission from unaware infected individuals</a:t>
            </a:r>
          </a:p>
        </p:txBody>
      </p:sp>
      <p:sp>
        <p:nvSpPr>
          <p:cNvPr id="4" name="Slide Number Placeholder 3">
            <a:extLst>
              <a:ext uri="{FF2B5EF4-FFF2-40B4-BE49-F238E27FC236}">
                <a16:creationId xmlns:a16="http://schemas.microsoft.com/office/drawing/2014/main" id="{B67F8447-F39E-8917-862A-0F511F474983}"/>
              </a:ext>
            </a:extLst>
          </p:cNvPr>
          <p:cNvSpPr>
            <a:spLocks noGrp="1"/>
          </p:cNvSpPr>
          <p:nvPr>
            <p:ph type="sldNum" sz="quarter" idx="12"/>
          </p:nvPr>
        </p:nvSpPr>
        <p:spPr/>
        <p:txBody>
          <a:bodyPr/>
          <a:lstStyle/>
          <a:p>
            <a:r>
              <a:rPr lang="en-US"/>
              <a:t>PAGE  </a:t>
            </a:r>
            <a:fld id="{93005692-73BE-493E-93AB-ECD6027A7652}" type="slidenum">
              <a:rPr lang="en-US" smtClean="0"/>
              <a:pPr/>
              <a:t>4</a:t>
            </a:fld>
            <a:endParaRPr lang="en-US" dirty="0"/>
          </a:p>
        </p:txBody>
      </p:sp>
      <p:sp>
        <p:nvSpPr>
          <p:cNvPr id="7" name="TextBox 6">
            <a:extLst>
              <a:ext uri="{FF2B5EF4-FFF2-40B4-BE49-F238E27FC236}">
                <a16:creationId xmlns:a16="http://schemas.microsoft.com/office/drawing/2014/main" id="{AD29C7D0-0BF4-2A28-CE02-60D619379D0F}"/>
              </a:ext>
            </a:extLst>
          </p:cNvPr>
          <p:cNvSpPr txBox="1"/>
          <p:nvPr/>
        </p:nvSpPr>
        <p:spPr>
          <a:xfrm>
            <a:off x="4034971" y="2843062"/>
            <a:ext cx="4645603" cy="2031325"/>
          </a:xfrm>
          <a:prstGeom prst="rect">
            <a:avLst/>
          </a:prstGeom>
          <a:noFill/>
        </p:spPr>
        <p:txBody>
          <a:bodyPr wrap="square" rtlCol="0">
            <a:spAutoFit/>
          </a:bodyPr>
          <a:lstStyle/>
          <a:p>
            <a:pPr marL="285750" indent="-285750">
              <a:buFont typeface="Wingdings" panose="05000000000000000000" pitchFamily="2" charset="2"/>
              <a:buChar char="§"/>
            </a:pPr>
            <a:r>
              <a:rPr lang="en-CA" dirty="0">
                <a:latin typeface="+mn-lt"/>
              </a:rPr>
              <a:t>Circulating RNA and antigen p24 are long recognized as significant biomarkers for HIV-1</a:t>
            </a:r>
          </a:p>
          <a:p>
            <a:pPr marL="285750" indent="-285750">
              <a:buFont typeface="Wingdings" panose="05000000000000000000" pitchFamily="2" charset="2"/>
              <a:buChar char="§"/>
            </a:pPr>
            <a:endParaRPr lang="en-CA" dirty="0">
              <a:latin typeface="+mn-lt"/>
            </a:endParaRPr>
          </a:p>
          <a:p>
            <a:pPr marL="285750" indent="-285750">
              <a:buFont typeface="Wingdings" panose="05000000000000000000" pitchFamily="2" charset="2"/>
              <a:buChar char="§"/>
            </a:pPr>
            <a:r>
              <a:rPr lang="en-CA" dirty="0">
                <a:latin typeface="+mn-lt"/>
              </a:rPr>
              <a:t>Earlier studies suggest antigen p24 is a stronger predictor of progression to acquire AIDS than was RNA. However, proteins cannot be amplified like nucleic acid, which makes it challenging to achieve good sensitivity for p24 detection</a:t>
            </a:r>
          </a:p>
          <a:p>
            <a:pPr marL="285750" indent="-285750">
              <a:buFont typeface="Wingdings" panose="05000000000000000000" pitchFamily="2" charset="2"/>
              <a:buChar char="§"/>
            </a:pPr>
            <a:endParaRPr lang="en-CA" dirty="0">
              <a:latin typeface="+mn-lt"/>
            </a:endParaRPr>
          </a:p>
        </p:txBody>
      </p:sp>
    </p:spTree>
    <p:extLst>
      <p:ext uri="{BB962C8B-B14F-4D97-AF65-F5344CB8AC3E}">
        <p14:creationId xmlns:p14="http://schemas.microsoft.com/office/powerpoint/2010/main" val="37384457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AD45B-A4D1-7399-54E7-DA08E7786F3C}"/>
              </a:ext>
            </a:extLst>
          </p:cNvPr>
          <p:cNvSpPr>
            <a:spLocks noGrp="1"/>
          </p:cNvSpPr>
          <p:nvPr>
            <p:ph type="title"/>
          </p:nvPr>
        </p:nvSpPr>
        <p:spPr>
          <a:xfrm>
            <a:off x="194913" y="325582"/>
            <a:ext cx="8677297" cy="671945"/>
          </a:xfrm>
        </p:spPr>
        <p:txBody>
          <a:bodyPr anchor="ctr">
            <a:normAutofit/>
          </a:bodyPr>
          <a:lstStyle/>
          <a:p>
            <a:r>
              <a:rPr lang="en-CA" dirty="0"/>
              <a:t>Click Chemistry</a:t>
            </a:r>
          </a:p>
        </p:txBody>
      </p:sp>
      <p:sp>
        <p:nvSpPr>
          <p:cNvPr id="11" name="Content Placeholder 2">
            <a:extLst>
              <a:ext uri="{FF2B5EF4-FFF2-40B4-BE49-F238E27FC236}">
                <a16:creationId xmlns:a16="http://schemas.microsoft.com/office/drawing/2014/main" id="{766FFEB9-8E6A-5451-C944-083401F222CB}"/>
              </a:ext>
            </a:extLst>
          </p:cNvPr>
          <p:cNvSpPr>
            <a:spLocks noGrp="1"/>
          </p:cNvSpPr>
          <p:nvPr>
            <p:ph sz="half" idx="1"/>
          </p:nvPr>
        </p:nvSpPr>
        <p:spPr>
          <a:xfrm>
            <a:off x="194912" y="1059873"/>
            <a:ext cx="4190141" cy="3442854"/>
          </a:xfrm>
        </p:spPr>
        <p:txBody>
          <a:bodyPr/>
          <a:lstStyle/>
          <a:p>
            <a:r>
              <a:rPr lang="en-US" dirty="0"/>
              <a:t>Convenient way of doing chemistry</a:t>
            </a:r>
          </a:p>
          <a:p>
            <a:pPr lvl="1"/>
            <a:r>
              <a:rPr lang="en-US" dirty="0"/>
              <a:t>Simple &amp; no waste</a:t>
            </a:r>
          </a:p>
          <a:p>
            <a:r>
              <a:rPr lang="en-US" dirty="0"/>
              <a:t>Crown jewel of click chemistry: the copper catalyzed </a:t>
            </a:r>
            <a:r>
              <a:rPr lang="en-US" dirty="0" err="1"/>
              <a:t>azide</a:t>
            </a:r>
            <a:r>
              <a:rPr lang="en-US" dirty="0"/>
              <a:t>-alkyne cycloaddition</a:t>
            </a:r>
          </a:p>
          <a:p>
            <a:pPr lvl="1"/>
            <a:r>
              <a:rPr lang="en-US" dirty="0"/>
              <a:t>Widely utilized and reliable way of forming connections between different functional groups</a:t>
            </a:r>
          </a:p>
        </p:txBody>
      </p:sp>
      <p:pic>
        <p:nvPicPr>
          <p:cNvPr id="6" name="Content Placeholder 5">
            <a:extLst>
              <a:ext uri="{FF2B5EF4-FFF2-40B4-BE49-F238E27FC236}">
                <a16:creationId xmlns:a16="http://schemas.microsoft.com/office/drawing/2014/main" id="{3DC2AD05-67CD-BBDC-F61B-55BE42252DA9}"/>
              </a:ext>
            </a:extLst>
          </p:cNvPr>
          <p:cNvPicPr>
            <a:picLocks noGrp="1" noChangeAspect="1"/>
          </p:cNvPicPr>
          <p:nvPr>
            <p:ph sz="half" idx="2"/>
          </p:nvPr>
        </p:nvPicPr>
        <p:blipFill>
          <a:blip r:embed="rId3"/>
          <a:stretch>
            <a:fillRect/>
          </a:stretch>
        </p:blipFill>
        <p:spPr>
          <a:xfrm>
            <a:off x="5063228" y="1059873"/>
            <a:ext cx="3373996" cy="3442854"/>
          </a:xfrm>
          <a:noFill/>
        </p:spPr>
      </p:pic>
      <p:sp>
        <p:nvSpPr>
          <p:cNvPr id="4" name="Slide Number Placeholder 3">
            <a:extLst>
              <a:ext uri="{FF2B5EF4-FFF2-40B4-BE49-F238E27FC236}">
                <a16:creationId xmlns:a16="http://schemas.microsoft.com/office/drawing/2014/main" id="{248B2A0C-45D2-BD6C-254D-24C57C909D96}"/>
              </a:ext>
            </a:extLst>
          </p:cNvPr>
          <p:cNvSpPr>
            <a:spLocks noGrp="1"/>
          </p:cNvSpPr>
          <p:nvPr>
            <p:ph type="sldNum" sz="quarter" idx="12"/>
          </p:nvPr>
        </p:nvSpPr>
        <p:spPr>
          <a:xfrm>
            <a:off x="4191000" y="4751482"/>
            <a:ext cx="762000" cy="187753"/>
          </a:xfrm>
        </p:spPr>
        <p:txBody>
          <a:bodyPr anchor="ctr">
            <a:normAutofit/>
          </a:bodyPr>
          <a:lstStyle/>
          <a:p>
            <a:pPr>
              <a:lnSpc>
                <a:spcPct val="90000"/>
              </a:lnSpc>
              <a:spcAft>
                <a:spcPts val="600"/>
              </a:spcAft>
            </a:pPr>
            <a:r>
              <a:rPr lang="en-US" sz="700"/>
              <a:t>PAGE  </a:t>
            </a:r>
            <a:fld id="{93005692-73BE-493E-93AB-ECD6027A7652}" type="slidenum">
              <a:rPr lang="en-US" sz="700" smtClean="0"/>
              <a:pPr>
                <a:lnSpc>
                  <a:spcPct val="90000"/>
                </a:lnSpc>
                <a:spcAft>
                  <a:spcPts val="600"/>
                </a:spcAft>
              </a:pPr>
              <a:t>5</a:t>
            </a:fld>
            <a:endParaRPr lang="en-US" sz="700"/>
          </a:p>
        </p:txBody>
      </p:sp>
    </p:spTree>
    <p:extLst>
      <p:ext uri="{BB962C8B-B14F-4D97-AF65-F5344CB8AC3E}">
        <p14:creationId xmlns:p14="http://schemas.microsoft.com/office/powerpoint/2010/main" val="19086531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B08A58-ED5A-E007-DB96-1F892D7E6659}"/>
              </a:ext>
            </a:extLst>
          </p:cNvPr>
          <p:cNvSpPr>
            <a:spLocks noGrp="1"/>
          </p:cNvSpPr>
          <p:nvPr>
            <p:ph type="title"/>
          </p:nvPr>
        </p:nvSpPr>
        <p:spPr>
          <a:xfrm>
            <a:off x="194913" y="325582"/>
            <a:ext cx="8677297" cy="671945"/>
          </a:xfrm>
        </p:spPr>
        <p:txBody>
          <a:bodyPr anchor="ctr">
            <a:normAutofit/>
          </a:bodyPr>
          <a:lstStyle/>
          <a:p>
            <a:r>
              <a:rPr lang="en-CA" dirty="0"/>
              <a:t>Nanopore</a:t>
            </a:r>
          </a:p>
        </p:txBody>
      </p:sp>
      <p:sp>
        <p:nvSpPr>
          <p:cNvPr id="3" name="Content Placeholder 2">
            <a:extLst>
              <a:ext uri="{FF2B5EF4-FFF2-40B4-BE49-F238E27FC236}">
                <a16:creationId xmlns:a16="http://schemas.microsoft.com/office/drawing/2014/main" id="{0273D027-8F3A-30EF-7385-7E1AB2BEA295}"/>
              </a:ext>
            </a:extLst>
          </p:cNvPr>
          <p:cNvSpPr>
            <a:spLocks noGrp="1"/>
          </p:cNvSpPr>
          <p:nvPr>
            <p:ph sz="half" idx="1"/>
          </p:nvPr>
        </p:nvSpPr>
        <p:spPr>
          <a:xfrm>
            <a:off x="194912" y="1059872"/>
            <a:ext cx="4190141" cy="3984318"/>
          </a:xfrm>
        </p:spPr>
        <p:txBody>
          <a:bodyPr>
            <a:normAutofit fontScale="55000" lnSpcReduction="20000"/>
          </a:bodyPr>
          <a:lstStyle/>
          <a:p>
            <a:pPr>
              <a:lnSpc>
                <a:spcPct val="120000"/>
              </a:lnSpc>
            </a:pPr>
            <a:r>
              <a:rPr lang="en-CA" sz="2000" dirty="0"/>
              <a:t>Literally a nano sized pore on a membrane</a:t>
            </a:r>
          </a:p>
          <a:p>
            <a:pPr lvl="1">
              <a:lnSpc>
                <a:spcPct val="120000"/>
              </a:lnSpc>
            </a:pPr>
            <a:r>
              <a:rPr lang="en-CA" sz="1600" dirty="0"/>
              <a:t>The pore and membrane can be biological, solid-state, or a hybrid complex of biological and solid-state</a:t>
            </a:r>
          </a:p>
          <a:p>
            <a:pPr>
              <a:lnSpc>
                <a:spcPct val="120000"/>
              </a:lnSpc>
            </a:pPr>
            <a:r>
              <a:rPr lang="en-CA" sz="2000" dirty="0"/>
              <a:t>Principles</a:t>
            </a:r>
          </a:p>
          <a:p>
            <a:pPr lvl="1">
              <a:lnSpc>
                <a:spcPct val="120000"/>
              </a:lnSpc>
            </a:pPr>
            <a:r>
              <a:rPr lang="en-CA" sz="1800" dirty="0"/>
              <a:t>Apply a voltage across the membrane</a:t>
            </a:r>
          </a:p>
          <a:p>
            <a:pPr lvl="1">
              <a:lnSpc>
                <a:spcPct val="120000"/>
              </a:lnSpc>
            </a:pPr>
            <a:r>
              <a:rPr lang="en-CA" sz="1800" dirty="0"/>
              <a:t>Induced ion current is measured</a:t>
            </a:r>
          </a:p>
          <a:p>
            <a:pPr lvl="1">
              <a:lnSpc>
                <a:spcPct val="120000"/>
              </a:lnSpc>
            </a:pPr>
            <a:r>
              <a:rPr lang="en-CA" sz="1800" dirty="0"/>
              <a:t>Analyte passing through the pore causes current blockade (translocation event) and exhibits a unique signature</a:t>
            </a:r>
          </a:p>
          <a:p>
            <a:pPr lvl="1">
              <a:lnSpc>
                <a:spcPct val="120000"/>
              </a:lnSpc>
            </a:pPr>
            <a:r>
              <a:rPr lang="en-CA" sz="1800" dirty="0"/>
              <a:t>Analyte concentration correlate to frequency of translocation events</a:t>
            </a:r>
          </a:p>
          <a:p>
            <a:pPr>
              <a:lnSpc>
                <a:spcPct val="120000"/>
              </a:lnSpc>
            </a:pPr>
            <a:r>
              <a:rPr lang="en-CA" sz="2000" dirty="0"/>
              <a:t>Challenges</a:t>
            </a:r>
          </a:p>
          <a:p>
            <a:pPr lvl="1">
              <a:lnSpc>
                <a:spcPct val="120000"/>
              </a:lnSpc>
            </a:pPr>
            <a:r>
              <a:rPr lang="en-CA" sz="1800" dirty="0"/>
              <a:t>Stochastic in nature, requires at least nanomolar level of analyte concentration to operate practically</a:t>
            </a:r>
          </a:p>
          <a:p>
            <a:pPr lvl="1">
              <a:lnSpc>
                <a:spcPct val="120000"/>
              </a:lnSpc>
            </a:pPr>
            <a:r>
              <a:rPr lang="en-CA" sz="1800" dirty="0"/>
              <a:t>Direct application in complex clinical samples with interferent molecules</a:t>
            </a:r>
          </a:p>
        </p:txBody>
      </p:sp>
      <p:sp>
        <p:nvSpPr>
          <p:cNvPr id="4" name="Slide Number Placeholder 3">
            <a:extLst>
              <a:ext uri="{FF2B5EF4-FFF2-40B4-BE49-F238E27FC236}">
                <a16:creationId xmlns:a16="http://schemas.microsoft.com/office/drawing/2014/main" id="{DD216B1B-4E38-A6AE-68C9-E1CF44CBE575}"/>
              </a:ext>
            </a:extLst>
          </p:cNvPr>
          <p:cNvSpPr>
            <a:spLocks noGrp="1"/>
          </p:cNvSpPr>
          <p:nvPr>
            <p:ph type="sldNum" sz="quarter" idx="12"/>
          </p:nvPr>
        </p:nvSpPr>
        <p:spPr>
          <a:xfrm>
            <a:off x="4191000" y="4751482"/>
            <a:ext cx="762000" cy="187753"/>
          </a:xfrm>
        </p:spPr>
        <p:txBody>
          <a:bodyPr anchor="ctr">
            <a:normAutofit/>
          </a:bodyPr>
          <a:lstStyle/>
          <a:p>
            <a:pPr>
              <a:lnSpc>
                <a:spcPct val="90000"/>
              </a:lnSpc>
              <a:spcAft>
                <a:spcPts val="600"/>
              </a:spcAft>
            </a:pPr>
            <a:r>
              <a:rPr lang="en-US" sz="700"/>
              <a:t>PAGE  </a:t>
            </a:r>
            <a:fld id="{93005692-73BE-493E-93AB-ECD6027A7652}" type="slidenum">
              <a:rPr lang="en-US" sz="700" smtClean="0"/>
              <a:pPr>
                <a:lnSpc>
                  <a:spcPct val="90000"/>
                </a:lnSpc>
                <a:spcAft>
                  <a:spcPts val="600"/>
                </a:spcAft>
              </a:pPr>
              <a:t>6</a:t>
            </a:fld>
            <a:endParaRPr lang="en-US" sz="700"/>
          </a:p>
        </p:txBody>
      </p:sp>
      <p:pic>
        <p:nvPicPr>
          <p:cNvPr id="7" name="Picture 6">
            <a:extLst>
              <a:ext uri="{FF2B5EF4-FFF2-40B4-BE49-F238E27FC236}">
                <a16:creationId xmlns:a16="http://schemas.microsoft.com/office/drawing/2014/main" id="{501E4363-2256-57B0-53F9-9D9EE08F1233}"/>
              </a:ext>
            </a:extLst>
          </p:cNvPr>
          <p:cNvPicPr>
            <a:picLocks noChangeAspect="1"/>
          </p:cNvPicPr>
          <p:nvPr/>
        </p:nvPicPr>
        <p:blipFill>
          <a:blip r:embed="rId3"/>
          <a:stretch>
            <a:fillRect/>
          </a:stretch>
        </p:blipFill>
        <p:spPr>
          <a:xfrm>
            <a:off x="4628244" y="1619515"/>
            <a:ext cx="4243965" cy="2323570"/>
          </a:xfrm>
          <a:prstGeom prst="rect">
            <a:avLst/>
          </a:prstGeom>
          <a:noFill/>
        </p:spPr>
      </p:pic>
    </p:spTree>
    <p:extLst>
      <p:ext uri="{BB962C8B-B14F-4D97-AF65-F5344CB8AC3E}">
        <p14:creationId xmlns:p14="http://schemas.microsoft.com/office/powerpoint/2010/main" val="39934492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5B2B84-11E2-81BB-013E-0021BC8C3D09}"/>
              </a:ext>
            </a:extLst>
          </p:cNvPr>
          <p:cNvSpPr>
            <a:spLocks noGrp="1"/>
          </p:cNvSpPr>
          <p:nvPr>
            <p:ph type="title"/>
          </p:nvPr>
        </p:nvSpPr>
        <p:spPr/>
        <p:txBody>
          <a:bodyPr/>
          <a:lstStyle/>
          <a:p>
            <a:r>
              <a:rPr lang="en-CA" dirty="0"/>
              <a:t>Paper</a:t>
            </a:r>
          </a:p>
        </p:txBody>
      </p:sp>
      <p:sp>
        <p:nvSpPr>
          <p:cNvPr id="5" name="Slide Number Placeholder 4">
            <a:extLst>
              <a:ext uri="{FF2B5EF4-FFF2-40B4-BE49-F238E27FC236}">
                <a16:creationId xmlns:a16="http://schemas.microsoft.com/office/drawing/2014/main" id="{B2E4B8EF-2134-FF9E-A56F-B32E2C82C894}"/>
              </a:ext>
            </a:extLst>
          </p:cNvPr>
          <p:cNvSpPr>
            <a:spLocks noGrp="1"/>
          </p:cNvSpPr>
          <p:nvPr>
            <p:ph type="sldNum" sz="quarter" idx="12"/>
          </p:nvPr>
        </p:nvSpPr>
        <p:spPr/>
        <p:txBody>
          <a:bodyPr/>
          <a:lstStyle/>
          <a:p>
            <a:r>
              <a:rPr lang="en-US"/>
              <a:t>PAGE  </a:t>
            </a:r>
            <a:fld id="{93005692-73BE-493E-93AB-ECD6027A7652}" type="slidenum">
              <a:rPr lang="en-US" smtClean="0"/>
              <a:pPr/>
              <a:t>7</a:t>
            </a:fld>
            <a:endParaRPr lang="en-US" dirty="0"/>
          </a:p>
        </p:txBody>
      </p:sp>
    </p:spTree>
    <p:extLst>
      <p:ext uri="{BB962C8B-B14F-4D97-AF65-F5344CB8AC3E}">
        <p14:creationId xmlns:p14="http://schemas.microsoft.com/office/powerpoint/2010/main" val="27404186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A41B97-FE33-8E93-026E-F03AD6CE398D}"/>
              </a:ext>
            </a:extLst>
          </p:cNvPr>
          <p:cNvSpPr>
            <a:spLocks noGrp="1"/>
          </p:cNvSpPr>
          <p:nvPr>
            <p:ph type="title"/>
          </p:nvPr>
        </p:nvSpPr>
        <p:spPr/>
        <p:txBody>
          <a:bodyPr/>
          <a:lstStyle/>
          <a:p>
            <a:r>
              <a:rPr lang="en-CA" dirty="0"/>
              <a:t>Motivations</a:t>
            </a:r>
          </a:p>
        </p:txBody>
      </p:sp>
      <p:sp>
        <p:nvSpPr>
          <p:cNvPr id="3" name="Content Placeholder 2">
            <a:extLst>
              <a:ext uri="{FF2B5EF4-FFF2-40B4-BE49-F238E27FC236}">
                <a16:creationId xmlns:a16="http://schemas.microsoft.com/office/drawing/2014/main" id="{679DD707-420E-2045-1762-615BE97D66F0}"/>
              </a:ext>
            </a:extLst>
          </p:cNvPr>
          <p:cNvSpPr>
            <a:spLocks noGrp="1"/>
          </p:cNvSpPr>
          <p:nvPr>
            <p:ph idx="1"/>
          </p:nvPr>
        </p:nvSpPr>
        <p:spPr/>
        <p:txBody>
          <a:bodyPr>
            <a:normAutofit/>
          </a:bodyPr>
          <a:lstStyle/>
          <a:p>
            <a:r>
              <a:rPr lang="en-CA" dirty="0"/>
              <a:t>Lower transmission rates for HIV and improve patient outcomes by extending </a:t>
            </a:r>
            <a:r>
              <a:rPr lang="en-US" dirty="0"/>
              <a:t>detection window and monitoring capacity of HIV biomarker assays</a:t>
            </a:r>
          </a:p>
          <a:p>
            <a:pPr lvl="1"/>
            <a:r>
              <a:rPr lang="en-US" dirty="0"/>
              <a:t>Achieved through a lower limit of detection (LOD) and accurate quantification</a:t>
            </a:r>
          </a:p>
          <a:p>
            <a:r>
              <a:rPr lang="en-US" dirty="0"/>
              <a:t>Existing assays for HIV have either unsatisfactory sensitivity or has not made successful translation through clinical studies</a:t>
            </a:r>
          </a:p>
          <a:p>
            <a:r>
              <a:rPr lang="en-US" dirty="0"/>
              <a:t>PCR techniques for detecting circulating RNA is costly, time consuming, and does not have significant correlation with host immune parameters, such as infection-fighting CD4 cells, like p24 antigen does</a:t>
            </a:r>
          </a:p>
          <a:p>
            <a:r>
              <a:rPr lang="en-US" dirty="0"/>
              <a:t>This paper presents a nanopore assay amplified by click chemistry for detection of HIV-1 p24 antigen in clinical samples</a:t>
            </a:r>
            <a:endParaRPr lang="en-CA" dirty="0"/>
          </a:p>
        </p:txBody>
      </p:sp>
      <p:sp>
        <p:nvSpPr>
          <p:cNvPr id="4" name="Slide Number Placeholder 3">
            <a:extLst>
              <a:ext uri="{FF2B5EF4-FFF2-40B4-BE49-F238E27FC236}">
                <a16:creationId xmlns:a16="http://schemas.microsoft.com/office/drawing/2014/main" id="{E14959BC-B584-AA74-6309-64C312DB5FDC}"/>
              </a:ext>
            </a:extLst>
          </p:cNvPr>
          <p:cNvSpPr>
            <a:spLocks noGrp="1"/>
          </p:cNvSpPr>
          <p:nvPr>
            <p:ph type="sldNum" sz="quarter" idx="12"/>
          </p:nvPr>
        </p:nvSpPr>
        <p:spPr/>
        <p:txBody>
          <a:bodyPr/>
          <a:lstStyle/>
          <a:p>
            <a:r>
              <a:rPr lang="en-US"/>
              <a:t>PAGE  </a:t>
            </a:r>
            <a:fld id="{93005692-73BE-493E-93AB-ECD6027A7652}" type="slidenum">
              <a:rPr lang="en-US" smtClean="0"/>
              <a:pPr/>
              <a:t>8</a:t>
            </a:fld>
            <a:endParaRPr lang="en-US" dirty="0"/>
          </a:p>
        </p:txBody>
      </p:sp>
    </p:spTree>
    <p:extLst>
      <p:ext uri="{BB962C8B-B14F-4D97-AF65-F5344CB8AC3E}">
        <p14:creationId xmlns:p14="http://schemas.microsoft.com/office/powerpoint/2010/main" val="31303075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F939C0E9-D05E-8807-1B43-9D12066A6AC6}"/>
              </a:ext>
            </a:extLst>
          </p:cNvPr>
          <p:cNvSpPr>
            <a:spLocks noGrp="1"/>
          </p:cNvSpPr>
          <p:nvPr>
            <p:ph type="title"/>
          </p:nvPr>
        </p:nvSpPr>
        <p:spPr>
          <a:xfrm>
            <a:off x="194913" y="325582"/>
            <a:ext cx="8677297" cy="671945"/>
          </a:xfrm>
        </p:spPr>
        <p:txBody>
          <a:bodyPr>
            <a:normAutofit/>
          </a:bodyPr>
          <a:lstStyle/>
          <a:p>
            <a:r>
              <a:rPr lang="en-US" b="1" i="0" dirty="0">
                <a:solidFill>
                  <a:srgbClr val="222222"/>
                </a:solidFill>
                <a:effectLst/>
              </a:rPr>
              <a:t>Click Chemistry Amplified Nanopore (CAN) Assay Workflow</a:t>
            </a:r>
            <a:endParaRPr lang="en-US" dirty="0"/>
          </a:p>
        </p:txBody>
      </p:sp>
      <p:pic>
        <p:nvPicPr>
          <p:cNvPr id="6" name="Content Placeholder 5">
            <a:extLst>
              <a:ext uri="{FF2B5EF4-FFF2-40B4-BE49-F238E27FC236}">
                <a16:creationId xmlns:a16="http://schemas.microsoft.com/office/drawing/2014/main" id="{328006F7-1572-9DB3-D79E-1376F6198716}"/>
              </a:ext>
            </a:extLst>
          </p:cNvPr>
          <p:cNvPicPr>
            <a:picLocks noGrp="1" noChangeAspect="1"/>
          </p:cNvPicPr>
          <p:nvPr>
            <p:ph idx="1"/>
          </p:nvPr>
        </p:nvPicPr>
        <p:blipFill>
          <a:blip r:embed="rId3"/>
          <a:stretch>
            <a:fillRect/>
          </a:stretch>
        </p:blipFill>
        <p:spPr>
          <a:xfrm>
            <a:off x="1052410" y="1059873"/>
            <a:ext cx="6962300" cy="3446338"/>
          </a:xfrm>
          <a:noFill/>
        </p:spPr>
      </p:pic>
      <p:sp>
        <p:nvSpPr>
          <p:cNvPr id="4" name="Slide Number Placeholder 3">
            <a:extLst>
              <a:ext uri="{FF2B5EF4-FFF2-40B4-BE49-F238E27FC236}">
                <a16:creationId xmlns:a16="http://schemas.microsoft.com/office/drawing/2014/main" id="{7C42B74E-9578-3E99-7F41-3BAB4BB10508}"/>
              </a:ext>
            </a:extLst>
          </p:cNvPr>
          <p:cNvSpPr>
            <a:spLocks noGrp="1"/>
          </p:cNvSpPr>
          <p:nvPr>
            <p:ph type="sldNum" sz="quarter" idx="12"/>
          </p:nvPr>
        </p:nvSpPr>
        <p:spPr>
          <a:xfrm>
            <a:off x="4191000" y="4751482"/>
            <a:ext cx="762000" cy="187753"/>
          </a:xfrm>
        </p:spPr>
        <p:txBody>
          <a:bodyPr anchor="ctr">
            <a:normAutofit/>
          </a:bodyPr>
          <a:lstStyle/>
          <a:p>
            <a:pPr>
              <a:lnSpc>
                <a:spcPct val="90000"/>
              </a:lnSpc>
              <a:spcAft>
                <a:spcPts val="600"/>
              </a:spcAft>
            </a:pPr>
            <a:r>
              <a:rPr lang="en-US" sz="700"/>
              <a:t>PAGE  </a:t>
            </a:r>
            <a:fld id="{93005692-73BE-493E-93AB-ECD6027A7652}" type="slidenum">
              <a:rPr lang="en-US" sz="700" smtClean="0"/>
              <a:pPr>
                <a:lnSpc>
                  <a:spcPct val="90000"/>
                </a:lnSpc>
                <a:spcAft>
                  <a:spcPts val="600"/>
                </a:spcAft>
              </a:pPr>
              <a:t>9</a:t>
            </a:fld>
            <a:endParaRPr lang="en-US" sz="700"/>
          </a:p>
        </p:txBody>
      </p:sp>
    </p:spTree>
    <p:extLst>
      <p:ext uri="{BB962C8B-B14F-4D97-AF65-F5344CB8AC3E}">
        <p14:creationId xmlns:p14="http://schemas.microsoft.com/office/powerpoint/2010/main" val="28218604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UofWaterloo_WhiteBkgrd">
  <a:themeElements>
    <a:clrScheme name="Custom 7">
      <a:dk1>
        <a:srgbClr val="000000"/>
      </a:dk1>
      <a:lt1>
        <a:srgbClr val="FFFFFF"/>
      </a:lt1>
      <a:dk2>
        <a:srgbClr val="757575"/>
      </a:dk2>
      <a:lt2>
        <a:srgbClr val="D6D6D6"/>
      </a:lt2>
      <a:accent1>
        <a:srgbClr val="8000B3"/>
      </a:accent1>
      <a:accent2>
        <a:srgbClr val="0C0C0C"/>
      </a:accent2>
      <a:accent3>
        <a:srgbClr val="BD33DA"/>
      </a:accent3>
      <a:accent4>
        <a:srgbClr val="CFB3E6"/>
      </a:accent4>
      <a:accent5>
        <a:srgbClr val="57058A"/>
      </a:accent5>
      <a:accent6>
        <a:srgbClr val="F1F1F1"/>
      </a:accent6>
      <a:hlink>
        <a:srgbClr val="57058A"/>
      </a:hlink>
      <a:folHlink>
        <a:srgbClr val="595959"/>
      </a:folHlink>
    </a:clrScheme>
    <a:fontScheme name="Custom 3">
      <a:majorFont>
        <a:latin typeface="Barlow Condensed"/>
        <a:ea typeface=""/>
        <a:cs typeface=""/>
      </a:majorFont>
      <a:minorFont>
        <a:latin typeface="Georgi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aculty_of_engineering_powerpoint_template_16-9_widescreen" id="{A69F3CDF-2B60-9644-AF8B-13D52DBA835D}" vid="{CF355330-5829-2446-A825-2400ABA140D4}"/>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2320</TotalTime>
  <Words>4198</Words>
  <Application>Microsoft Office PowerPoint</Application>
  <PresentationFormat>On-screen Show (16:9)</PresentationFormat>
  <Paragraphs>332</Paragraphs>
  <Slides>37</Slides>
  <Notes>32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37</vt:i4>
      </vt:variant>
    </vt:vector>
  </HeadingPairs>
  <TitlesOfParts>
    <vt:vector size="45" baseType="lpstr">
      <vt:lpstr>Barlow Condensed</vt:lpstr>
      <vt:lpstr>Open Sans</vt:lpstr>
      <vt:lpstr>Georgia</vt:lpstr>
      <vt:lpstr>Arial</vt:lpstr>
      <vt:lpstr>Arial</vt:lpstr>
      <vt:lpstr>Wingdings</vt:lpstr>
      <vt:lpstr>Verdana</vt:lpstr>
      <vt:lpstr>UofWaterloo_WhiteBkgrd</vt:lpstr>
      <vt:lpstr>A click chemistry amplified nanopore assay for ultrasensitive quantification of HIV-1 p24 antigen in clinical samples</vt:lpstr>
      <vt:lpstr>Outline</vt:lpstr>
      <vt:lpstr>Background</vt:lpstr>
      <vt:lpstr>Human Immunodeficiency Virus (HIV)</vt:lpstr>
      <vt:lpstr>Click Chemistry</vt:lpstr>
      <vt:lpstr>Nanopore</vt:lpstr>
      <vt:lpstr>Paper</vt:lpstr>
      <vt:lpstr>Motivations</vt:lpstr>
      <vt:lpstr>Click Chemistry Amplified Nanopore (CAN) Assay Workflow</vt:lpstr>
      <vt:lpstr>CAN Assay Overview</vt:lpstr>
      <vt:lpstr>Paper Subtopics</vt:lpstr>
      <vt:lpstr>Nanopore Characterization and Translocation Behaviors of DNA Probes</vt:lpstr>
      <vt:lpstr>Nanopore Characterization</vt:lpstr>
      <vt:lpstr>Translocation Behaviors of DNA Probes</vt:lpstr>
      <vt:lpstr>Translocation Behaviors of DNA Probes (Cont.)</vt:lpstr>
      <vt:lpstr>Quantitative Analysis of Translocation Events </vt:lpstr>
      <vt:lpstr>Capture Rate Study on DNA-AA@CB[6]</vt:lpstr>
      <vt:lpstr>Capture Rate Study (Cont.)</vt:lpstr>
      <vt:lpstr>Cu+ Ion Concentration Dependent Catalytic Click Reaction</vt:lpstr>
      <vt:lpstr>Cu+ Ion Concentration Dependent Catalytic Click Reaction</vt:lpstr>
      <vt:lpstr>Mass Spectrometry Measurements of Click Reaction</vt:lpstr>
      <vt:lpstr>Reaction Efficiency and Relations to Capture Rate</vt:lpstr>
      <vt:lpstr>Optimization of the CAN Assay</vt:lpstr>
      <vt:lpstr>Compare Different Sandwich Structures</vt:lpstr>
      <vt:lpstr>Calibration Curve</vt:lpstr>
      <vt:lpstr>Analytical Performance Benchmarking</vt:lpstr>
      <vt:lpstr>Comparing the CAN Assay to Other Immunoassays</vt:lpstr>
      <vt:lpstr>CAN Assay Clinical Validation in a Pilot Cohort</vt:lpstr>
      <vt:lpstr>Clinical Testing</vt:lpstr>
      <vt:lpstr>CAN Assay Results</vt:lpstr>
      <vt:lpstr>Statistical Analysis on Test Results</vt:lpstr>
      <vt:lpstr>P24 Antigen Correlation with CD-4 and Viral Load</vt:lpstr>
      <vt:lpstr>Paper Conclusion</vt:lpstr>
      <vt:lpstr>Opinions</vt:lpstr>
      <vt:lpstr>PROS</vt:lpstr>
      <vt:lpstr>CONS</vt:lpstr>
      <vt:lpstr>FUTURE WORK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Nucleic acid hybridization on an electrically reconfigurable network of gold-coated magnetic nanoparticles enables microRNA detection in blood</dc:title>
  <cp:lastModifiedBy>Tony Min</cp:lastModifiedBy>
  <cp:revision>883</cp:revision>
  <dcterms:modified xsi:type="dcterms:W3CDTF">2023-03-24T19:30:28Z</dcterms:modified>
</cp:coreProperties>
</file>